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59" r:id="rId5"/>
    <p:sldId id="270" r:id="rId6"/>
    <p:sldId id="260" r:id="rId7"/>
    <p:sldId id="271" r:id="rId8"/>
    <p:sldId id="263" r:id="rId9"/>
    <p:sldId id="264" r:id="rId10"/>
    <p:sldId id="267" r:id="rId11"/>
    <p:sldId id="268" r:id="rId12"/>
    <p:sldId id="261" r:id="rId13"/>
    <p:sldId id="258"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3982-2F95-4A92-8DFF-A5F7CBCF8EE3}" v="20" dt="2021-07-08T15:47:05.52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vya Sundaresan" userId="abdd2b708f6a9f8d" providerId="LiveId" clId="{2AC53982-2F95-4A92-8DFF-A5F7CBCF8EE3}"/>
    <pc:docChg chg="modSld">
      <pc:chgData name="Kavya Sundaresan" userId="abdd2b708f6a9f8d" providerId="LiveId" clId="{2AC53982-2F95-4A92-8DFF-A5F7CBCF8EE3}" dt="2021-07-08T15:47:05.522" v="18" actId="1076"/>
      <pc:docMkLst>
        <pc:docMk/>
      </pc:docMkLst>
      <pc:sldChg chg="modSp">
        <pc:chgData name="Kavya Sundaresan" userId="abdd2b708f6a9f8d" providerId="LiveId" clId="{2AC53982-2F95-4A92-8DFF-A5F7CBCF8EE3}" dt="2021-07-08T15:47:05.522" v="18" actId="1076"/>
        <pc:sldMkLst>
          <pc:docMk/>
          <pc:sldMk cId="2148482692" sldId="259"/>
        </pc:sldMkLst>
        <pc:picChg chg="mod">
          <ac:chgData name="Kavya Sundaresan" userId="abdd2b708f6a9f8d" providerId="LiveId" clId="{2AC53982-2F95-4A92-8DFF-A5F7CBCF8EE3}" dt="2021-07-08T15:47:05.522" v="18" actId="1076"/>
          <ac:picMkLst>
            <pc:docMk/>
            <pc:sldMk cId="2148482692" sldId="259"/>
            <ac:picMk id="1026" creationId="{C63F4081-DF95-4078-ACB4-E40D9535915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2:59.2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10562 12091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3:09.7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6795 5487 16383 0 0,'4'0'0'0'0,"8"0"0"0"0,6 0 0 0 0,9 5 0 0 0,6 2 0 0 0,7 9 0 0 0,6 2 0 0 0,1 3 0 0 0,2 3 0 0 0,7 7 0 0 0,4 3 0 0 0,2 6 0 0 0,5 1 0 0 0,6 3 0 0 0,6-5 0 0 0,3 0 0 0 0,-2-2 0 0 0,1-2 0 0 0,1-2 0 0 0,1-1 0 0 0,-4-2 0 0 0,0-1 0 0 0,1 0 0 0 0,2-1 0 0 0,-8 1 0 0 0,-2-5 0 0 0,-3-7 0 0 0,-4-1 0 0 0,-3 1 0 0 0,-2 4 0 0 0,-6-3 0 0 0,-3 1 0 0 0,-5-3 0 0 0,-5 1 0 0 0,-5-2 0 0 0,1-5 0 0 0,0-3 0 0 0,-2-3 0 0 0,-7 3 0 0 0,-8 5 0 0 0,-2 1 0 0 0,-5 2 0 0 0,-4 4 0 0 0,1-1 0 0 0,-1 2 0 0 0,-2-4-16383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1:51.4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19685 12131 16383 0 0,'0'-5'0'0'0,"5"-1"0"0"0,6-1 0 0 0,7 2 0 0 0,5 2 0 0 0,3 1 0 0 0,3 0 0 0 0,1 2 0 0 0,5 0 0 0 0,2 0 0 0 0,-1 0 0 0 0,4 1 0 0 0,-1-1 0 0 0,-1 0 0 0 0,2 0 0 0 0,0 0 0 0 0,2 0 0 0 0,0 0 0 0 0,-3 0 0 0 0,-3 0 0 0 0,-3 0 0 0 0,-2 0 0 0 0,-1 0 0 0 0,-1 0 0 0 0,0 0 0 0 0,-1 0 0 0 0,1 0 0 0 0,-1 0 0 0 0,1 0 0 0 0,0 0 0 0 0,-5-5 0 0 0,-2-1 0 0 0,1-1 0 0 0,1 2 0 0 0,1 2 0 0 0,2 1 0 0 0,1 0 0 0 0,0 2 0 0 0,1 0 0 0 0,0 0 0 0 0,-4-5 0 0 0,-2-1 0 0 0,-1 0 0 0 0,-2-4 0 0 0,-1 0 0 0 0,1 2 0 0 0,-2-3 0 0 0,0 0 0 0 0,3 3 0 0 0,2 2 0 0 0,2 2 0 0 0,2 2 0 0 0,1 1 0 0 0,1 1 0 0 0,1 0 0 0 0,-1 1 0 0 0,1-1 0 0 0,-1 1 0 0 0,-5 4 0 0 0,-1 2 0 0 0,0-1 0 0 0,1-1 0 0 0,1 4 0 0 0,2-1 0 0 0,1 0 0 0 0,0 2 0 0 0,1 0 0 0 0,0-1 0 0 0,1-3 0 0 0,-1-3 0 0 0,0-1 0 0 0,0-1 0 0 0,-5 4 0 0 0,-1 1 0 0 0,0 0 0 0 0,1-1 0 0 0,1-2 0 0 0,2-1 0 0 0,1-1 0 0 0,-5 4 0 0 0,0 2 0 0 0,0-1 0 0 0,1-1 0 0 0,1-2 0 0 0,2-1 0 0 0,1-1 0 0 0,1-1 0 0 0,0 0 0 0 0,0 0 0 0 0,1 0 0 0 0,-1 0 0 0 0,0-1 0 0 0,0 1 0 0 0,0 0 0 0 0,0 0 0 0 0,0 0 0 0 0,0 0 0 0 0,0 0 0 0 0,0 0 0 0 0,-5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2:03.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20127 12279 16383 0 0,'5'0'0'0'0,"6"0"0"0"0,7 0 0 0 0,0 5 0 0 0,2 2 0 0 0,2-1 0 0 0,3-1 0 0 0,1-1 0 0 0,2-2 0 0 0,1-1 0 0 0,1-1 0 0 0,-1 0 0 0 0,1 0 0 0 0,-1 0 0 0 0,0 0 0 0 0,0 0 0 0 0,1-1 0 0 0,-1 1 0 0 0,0 0 0 0 0,0 0 0 0 0,0 0 0 0 0,0 0 0 0 0,0 0 0 0 0,0 0 0 0 0,-1 0 0 0 0,1 0 0 0 0,0 0 0 0 0,0 0 0 0 0,0 0 0 0 0,0 0 0 0 0,0 0 0 0 0,0 0 0 0 0,0 0 0 0 0,0 0 0 0 0,0 0 0 0 0,0 0 0 0 0,0 0 0 0 0,0 0 0 0 0,0 0 0 0 0,0 0 0 0 0,0 0 0 0 0,0 0 0 0 0,0 0 0 0 0,0 0 0 0 0,0 0 0 0 0,-5 5 0 0 0,-1 2 0 0 0,0-1 0 0 0,-4 4 0 0 0,0 0 0 0 0,1-1 0 0 0,3-3 0 0 0,2-2 0 0 0,2-2 0 0 0,1-1 0 0 0,0-1 0 0 0,2 0 0 0 0,-1 0 0 0 0,0-1 0 0 0,1 1 0 0 0,-1-1 0 0 0,0 1 0 0 0,0 0 0 0 0,-5-5 0 0 0,-1-1 0 0 0,0-1 0 0 0,1 2 0 0 0,1 2 0 0 0,2 1 0 0 0,1 0 0 0 0,0 2 0 0 0,1 0 0 0 0,-5-5 0 0 0,-1-1 0 0 0,0 0 0 0 0,1 1 0 0 0,2 2 0 0 0,-4-4 0 0 0,-1-1 0 0 0,1 1 0 0 0,2 2 0 0 0,2 2 0 0 0,-4-4 0 0 0,-1-1 0 0 0,2 2 0 0 0,-4-4 0 0 0,0 0 0 0 0,2 2 0 0 0,-3-3 0 0 0,1 1 0 0 0,2 2 0 0 0,-3-3 0 0 0,-9 0 0 0 0,-12 3 0 0 0,-9 2 0 0 0,-3-2 0 0 0,-4-1 0 0 0,-4 2 0 0 0,-2 2 0 0 0,-3 2 0 0 0,-1 1 0 0 0,0 2 0 0 0,-1 0 0 0 0,0 0 0 0 0,1 0 0 0 0,-1 1 0 0 0,1-1 0 0 0,0 0 0 0 0,0 0 0 0 0,0 0 0 0 0,0 0 0 0 0,0 0 0 0 0,0 0 0 0 0,0 0 0 0 0,0 0 0 0 0,0 0 0 0 0,0 0 0 0 0,0 0 0 0 0,0 0 0 0 0,0 0 0 0 0,0 0 0 0 0,0 0 0 0 0,0 0 0 0 0,0 0 0 0 0,0 0 0 0 0,0 0 0 0 0,0 0 0 0 0,0 0 0 0 0,0 0 0 0 0,0 0 0 0 0,0 0 0 0 0,0 0 0 0 0,0 0 0 0 0,0 0 0 0 0,0 0 0 0 0,0 0 0 0 0,5 5 0 0 0,1 2 0 0 0,1-1 0 0 0,-2-1 0 0 0,-2-1 0 0 0,0-2 0 0 0,-2-1 0 0 0,-1-1 0 0 0,0 1 0 0 0,0-2 0 0 0,0 1 0 0 0,0 0 0 0 0,-1 0 0 0 0,1-1 0 0 0,5 6 0 0 0,2 2 0 0 0,-1-1 0 0 0,-1-1 0 0 0,-2-1 0 0 0,0-2 0 0 0,-2-1 0 0 0,-1-1 0 0 0,5 5 0 0 0,2 2 0 0 0,4 4 0 0 0,0 0 0 0 0,-2-1 0 0 0,-1-3 0 0 0,-4-3 0 0 0,-1-1 0 0 0,-2-2 0 0 0,-1-1 0 0 0,0 0 0 0 0,0 0 0 0 0,4 4 0 0 0,2 2 0 0 0,0 0 0 0 0,4 4 0 0 0,0 0 0 0 0,-2-2 0 0 0,-1-1 0 0 0,-3-3 0 0 0,-2-2 0 0 0,-1-1 0 0 0,-1-1 0 0 0,0 0 0 0 0,0 0 0 0 0,-1-1 0 0 0,1 1 0 0 0,-1-1 0 0 0,1 1 0 0 0,0 0 0 0 0,0 0 0 0 0,0 0 0 0 0,0 0 0 0 0,0 0 0 0 0,0 0 0 0 0,0 0 0 0 0,0 0 0 0 0,0 0 0 0 0,0 0 0 0 0,0 0 0 0 0,5 0-16383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1:51.4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19685 12131 16383 0 0,'0'-5'0'0'0,"5"-1"0"0"0,6-1 0 0 0,7 2 0 0 0,5 2 0 0 0,3 1 0 0 0,3 0 0 0 0,1 2 0 0 0,5 0 0 0 0,2 0 0 0 0,-1 0 0 0 0,4 1 0 0 0,-1-1 0 0 0,-1 0 0 0 0,2 0 0 0 0,0 0 0 0 0,2 0 0 0 0,0 0 0 0 0,-3 0 0 0 0,-3 0 0 0 0,-3 0 0 0 0,-2 0 0 0 0,-1 0 0 0 0,-1 0 0 0 0,0 0 0 0 0,-1 0 0 0 0,1 0 0 0 0,-1 0 0 0 0,1 0 0 0 0,0 0 0 0 0,-5-5 0 0 0,-2-1 0 0 0,1-1 0 0 0,1 2 0 0 0,1 2 0 0 0,2 1 0 0 0,1 0 0 0 0,0 2 0 0 0,1 0 0 0 0,0 0 0 0 0,-4-5 0 0 0,-2-1 0 0 0,-1 0 0 0 0,-2-4 0 0 0,-1 0 0 0 0,1 2 0 0 0,-2-3 0 0 0,0 0 0 0 0,3 3 0 0 0,2 2 0 0 0,2 2 0 0 0,2 2 0 0 0,1 1 0 0 0,1 1 0 0 0,1 0 0 0 0,-1 1 0 0 0,1-1 0 0 0,-1 1 0 0 0,-5 4 0 0 0,-1 2 0 0 0,0-1 0 0 0,1-1 0 0 0,1 4 0 0 0,2-1 0 0 0,1 0 0 0 0,0 2 0 0 0,1 0 0 0 0,0-1 0 0 0,1-3 0 0 0,-1-3 0 0 0,0-1 0 0 0,0-1 0 0 0,-5 4 0 0 0,-1 1 0 0 0,0 0 0 0 0,1-1 0 0 0,1-2 0 0 0,2-1 0 0 0,1-1 0 0 0,-5 4 0 0 0,0 2 0 0 0,0-1 0 0 0,1-1 0 0 0,1-2 0 0 0,2-1 0 0 0,1-1 0 0 0,1-1 0 0 0,0 0 0 0 0,0 0 0 0 0,1 0 0 0 0,-1 0 0 0 0,0-1 0 0 0,0 1 0 0 0,0 0 0 0 0,0 0 0 0 0,0 0 0 0 0,0 0 0 0 0,0 0 0 0 0,0 0 0 0 0,-5 0-16383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2:03.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20127 12279 16383 0 0,'5'0'0'0'0,"6"0"0"0"0,7 0 0 0 0,0 5 0 0 0,2 2 0 0 0,2-1 0 0 0,3-1 0 0 0,1-1 0 0 0,2-2 0 0 0,1-1 0 0 0,1-1 0 0 0,-1 0 0 0 0,1 0 0 0 0,-1 0 0 0 0,0 0 0 0 0,0 0 0 0 0,1-1 0 0 0,-1 1 0 0 0,0 0 0 0 0,0 0 0 0 0,0 0 0 0 0,0 0 0 0 0,0 0 0 0 0,0 0 0 0 0,-1 0 0 0 0,1 0 0 0 0,0 0 0 0 0,0 0 0 0 0,0 0 0 0 0,0 0 0 0 0,0 0 0 0 0,0 0 0 0 0,0 0 0 0 0,0 0 0 0 0,0 0 0 0 0,0 0 0 0 0,0 0 0 0 0,0 0 0 0 0,0 0 0 0 0,0 0 0 0 0,0 0 0 0 0,0 0 0 0 0,0 0 0 0 0,0 0 0 0 0,0 0 0 0 0,-5 5 0 0 0,-1 2 0 0 0,0-1 0 0 0,-4 4 0 0 0,0 0 0 0 0,1-1 0 0 0,3-3 0 0 0,2-2 0 0 0,2-2 0 0 0,1-1 0 0 0,0-1 0 0 0,2 0 0 0 0,-1 0 0 0 0,0-1 0 0 0,1 1 0 0 0,-1-1 0 0 0,0 1 0 0 0,0 0 0 0 0,-5-5 0 0 0,-1-1 0 0 0,0-1 0 0 0,1 2 0 0 0,1 2 0 0 0,2 1 0 0 0,1 0 0 0 0,0 2 0 0 0,1 0 0 0 0,-5-5 0 0 0,-1-1 0 0 0,0 0 0 0 0,1 1 0 0 0,2 2 0 0 0,-4-4 0 0 0,-1-1 0 0 0,1 1 0 0 0,2 2 0 0 0,2 2 0 0 0,-4-4 0 0 0,-1-1 0 0 0,2 2 0 0 0,-4-4 0 0 0,0 0 0 0 0,2 2 0 0 0,-3-3 0 0 0,1 1 0 0 0,2 2 0 0 0,-3-3 0 0 0,-9 0 0 0 0,-12 3 0 0 0,-9 2 0 0 0,-3-2 0 0 0,-4-1 0 0 0,-4 2 0 0 0,-2 2 0 0 0,-3 2 0 0 0,-1 1 0 0 0,0 2 0 0 0,-1 0 0 0 0,0 0 0 0 0,1 0 0 0 0,-1 1 0 0 0,1-1 0 0 0,0 0 0 0 0,0 0 0 0 0,0 0 0 0 0,0 0 0 0 0,0 0 0 0 0,0 0 0 0 0,0 0 0 0 0,0 0 0 0 0,0 0 0 0 0,0 0 0 0 0,0 0 0 0 0,0 0 0 0 0,0 0 0 0 0,0 0 0 0 0,0 0 0 0 0,0 0 0 0 0,0 0 0 0 0,0 0 0 0 0,0 0 0 0 0,0 0 0 0 0,0 0 0 0 0,0 0 0 0 0,0 0 0 0 0,0 0 0 0 0,0 0 0 0 0,0 0 0 0 0,0 0 0 0 0,0 0 0 0 0,0 0 0 0 0,5 5 0 0 0,1 2 0 0 0,1-1 0 0 0,-2-1 0 0 0,-2-1 0 0 0,0-2 0 0 0,-2-1 0 0 0,-1-1 0 0 0,0 1 0 0 0,0-2 0 0 0,0 1 0 0 0,0 0 0 0 0,-1 0 0 0 0,1-1 0 0 0,5 6 0 0 0,2 2 0 0 0,-1-1 0 0 0,-1-1 0 0 0,-2-1 0 0 0,0-2 0 0 0,-2-1 0 0 0,-1-1 0 0 0,5 5 0 0 0,2 2 0 0 0,4 4 0 0 0,0 0 0 0 0,-2-1 0 0 0,-1-3 0 0 0,-4-3 0 0 0,-1-1 0 0 0,-2-2 0 0 0,-1-1 0 0 0,0 0 0 0 0,0 0 0 0 0,4 4 0 0 0,2 2 0 0 0,0 0 0 0 0,4 4 0 0 0,0 0 0 0 0,-2-2 0 0 0,-1-1 0 0 0,-3-3 0 0 0,-2-2 0 0 0,-1-1 0 0 0,-1-1 0 0 0,0 0 0 0 0,0 0 0 0 0,-1-1 0 0 0,1 1 0 0 0,-1-1 0 0 0,1 1 0 0 0,0 0 0 0 0,0 0 0 0 0,0 0 0 0 0,0 0 0 0 0,0 0 0 0 0,0 0 0 0 0,0 0 0 0 0,0 0 0 0 0,0 0 0 0 0,0 0 0 0 0,0 0 0 0 0,5 0-16383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2:59.2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10562 12091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4T16:33:09.7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6795 5487 16383 0 0,'4'0'0'0'0,"8"0"0"0"0,6 0 0 0 0,9 5 0 0 0,6 2 0 0 0,7 9 0 0 0,6 2 0 0 0,1 3 0 0 0,2 3 0 0 0,7 7 0 0 0,4 3 0 0 0,2 6 0 0 0,5 1 0 0 0,6 3 0 0 0,6-5 0 0 0,3 0 0 0 0,-2-2 0 0 0,1-2 0 0 0,1-2 0 0 0,1-1 0 0 0,-4-2 0 0 0,0-1 0 0 0,1 0 0 0 0,2-1 0 0 0,-8 1 0 0 0,-2-5 0 0 0,-3-7 0 0 0,-4-1 0 0 0,-3 1 0 0 0,-2 4 0 0 0,-6-3 0 0 0,-3 1 0 0 0,-5-3 0 0 0,-5 1 0 0 0,-5-2 0 0 0,1-5 0 0 0,0-3 0 0 0,-2-3 0 0 0,-7 3 0 0 0,-8 5 0 0 0,-2 1 0 0 0,-5 2 0 0 0,-4 4 0 0 0,1-1 0 0 0,-1 2 0 0 0,-2-4-16383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45E7B-A8E2-4B9B-A237-65A93916ADAF}" type="datetimeFigureOut">
              <a:rPr lang="en-CA"/>
              <a:t>2021-07-08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22B6C-14D8-4C09-96B5-D74E94D07458}" type="slidenum">
              <a:rPr lang="en-CA"/>
              <a:t>‹#›</a:t>
            </a:fld>
            <a:endParaRPr lang="en-US"/>
          </a:p>
        </p:txBody>
      </p:sp>
    </p:spTree>
    <p:extLst>
      <p:ext uri="{BB962C8B-B14F-4D97-AF65-F5344CB8AC3E}">
        <p14:creationId xmlns:p14="http://schemas.microsoft.com/office/powerpoint/2010/main" val="213292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rescue band</a:t>
            </a:r>
          </a:p>
          <a:p>
            <a:r>
              <a:rPr lang="en-US">
                <a:cs typeface="Calibri"/>
              </a:rPr>
              <a:t>-it is a band that takes the heart beat and pulse from user using the sensor</a:t>
            </a:r>
          </a:p>
          <a:p>
            <a:r>
              <a:rPr lang="en-US">
                <a:cs typeface="Calibri"/>
              </a:rPr>
              <a:t>-the band includes 2 buttons on the top for </a:t>
            </a:r>
            <a:r>
              <a:rPr lang="en-US" err="1">
                <a:cs typeface="Calibri"/>
              </a:rPr>
              <a:t>sos</a:t>
            </a:r>
            <a:r>
              <a:rPr lang="en-US">
                <a:cs typeface="Calibri"/>
              </a:rPr>
              <a:t> and a guardian as well as a mic to allow the user to respond</a:t>
            </a:r>
          </a:p>
          <a:p>
            <a:r>
              <a:rPr lang="en-US">
                <a:cs typeface="Calibri"/>
              </a:rPr>
              <a:t>-there is also a rubber stretch material that sits in-between the top and bottom in order for the band to sit comfortably on the wrist</a:t>
            </a:r>
          </a:p>
        </p:txBody>
      </p:sp>
      <p:sp>
        <p:nvSpPr>
          <p:cNvPr id="4" name="Slide Number Placeholder 3"/>
          <p:cNvSpPr>
            <a:spLocks noGrp="1"/>
          </p:cNvSpPr>
          <p:nvPr>
            <p:ph type="sldNum" sz="quarter" idx="5"/>
          </p:nvPr>
        </p:nvSpPr>
        <p:spPr/>
        <p:txBody>
          <a:bodyPr/>
          <a:lstStyle/>
          <a:p>
            <a:fld id="{51322B6C-14D8-4C09-96B5-D74E94D07458}" type="slidenum">
              <a:rPr lang="en-CA"/>
              <a:t>4</a:t>
            </a:fld>
            <a:endParaRPr lang="en-US"/>
          </a:p>
        </p:txBody>
      </p:sp>
    </p:spTree>
    <p:extLst>
      <p:ext uri="{BB962C8B-B14F-4D97-AF65-F5344CB8AC3E}">
        <p14:creationId xmlns:p14="http://schemas.microsoft.com/office/powerpoint/2010/main" val="1100069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BFFE-C319-49CC-AF7A-EAB1E819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52F104E-036D-4CEE-886E-9B5DF8F87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B5C56A8-E604-431B-8F3F-75CC5D1D6949}"/>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004B0DE1-B842-41F9-8A99-2F0B7D4F14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B0705B-365C-47CF-B97F-10E88D7A5A91}"/>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1280303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597B-9CC5-4C57-900C-D2E91D9453C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01DD58-8BB6-40DA-907E-C3B2191E6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6E4B17-329B-49F5-91E7-E64180A44B10}"/>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AE76162C-68BB-4F44-A0EB-51EE233508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CDAA58-BAB5-4CC4-AA26-0BA32FBC0B29}"/>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4174131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8B5E4-E052-448D-A3DF-6E373626B6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D03B9F8-0421-492A-A148-2A154FBEC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790CC5-AE32-4E0A-AEF1-F7B43ACF5CA5}"/>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CFF86A24-E249-4C65-949E-74850CF9BD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F2E7C2-83C5-426D-95C8-5066E344999B}"/>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33187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E4DA-A404-493E-9B9C-8FF03F58DC5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7CD75D-4501-49CF-A8EB-6967CF449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8767E6-9C87-4A44-B2D3-4DC592126E9C}"/>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273C50AE-0D98-4285-9467-8336C8B95F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1E0C61-9B33-4A62-9C32-39A9B9ADB82A}"/>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01613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DAD5-FD5A-4774-AC5C-4FD49B29D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4ED2B9A-5028-41FB-936C-39EDE0132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424C1F-03BF-4D02-8C3C-CF28FA0FEEA8}"/>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ED50FD5B-D580-4FD8-8E01-3656C4C02B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F75B52-7801-4956-B2E5-4E3E77D02631}"/>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744171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BE45-1E7C-41D0-AA2E-32D8EC28A13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634C4A9-C8E6-4052-AE35-CD94F5C03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05A1504-176C-42EB-9997-CF2A6307D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446AC4-ADD4-4FED-9876-2C99F3420A8A}"/>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6" name="Footer Placeholder 5">
            <a:extLst>
              <a:ext uri="{FF2B5EF4-FFF2-40B4-BE49-F238E27FC236}">
                <a16:creationId xmlns:a16="http://schemas.microsoft.com/office/drawing/2014/main" id="{2C4E16B9-BC23-48E9-A8F7-5B11F660C1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E608DB-C28F-4597-9088-8CE24A1FB4E6}"/>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3382227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196C-07BA-47E7-9D1C-A2F7668DDB9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7ED5491-3CDA-44CF-B722-C6CFF9803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4D3F4-EEBB-4F76-9267-7B7C3B25B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ABEBBF-2F0E-458B-AB81-8965333215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C8B604-9212-4AC9-B944-196C7838CD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356163-F634-49CA-A005-BCDDA8D07813}"/>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8" name="Footer Placeholder 7">
            <a:extLst>
              <a:ext uri="{FF2B5EF4-FFF2-40B4-BE49-F238E27FC236}">
                <a16:creationId xmlns:a16="http://schemas.microsoft.com/office/drawing/2014/main" id="{997B8427-D302-4A15-BAB2-BA098765D5E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28F47B8-B53C-4C51-A980-195221936EFA}"/>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064107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72F9-EF75-4EDA-9325-5B874689C23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99D3F42-7A84-4393-B953-76AA7DC959B3}"/>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4" name="Footer Placeholder 3">
            <a:extLst>
              <a:ext uri="{FF2B5EF4-FFF2-40B4-BE49-F238E27FC236}">
                <a16:creationId xmlns:a16="http://schemas.microsoft.com/office/drawing/2014/main" id="{3E664393-0346-45D0-9990-14F5C62A263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224EAEE-CA35-4C43-BC2F-00C36FCA235E}"/>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1263835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14C62-F1AB-4FA1-93AE-0F75F86E741F}"/>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3" name="Footer Placeholder 2">
            <a:extLst>
              <a:ext uri="{FF2B5EF4-FFF2-40B4-BE49-F238E27FC236}">
                <a16:creationId xmlns:a16="http://schemas.microsoft.com/office/drawing/2014/main" id="{0D580E9D-C268-4905-9630-56E1A534F23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A178C4D-76EC-4CA9-A98B-8592A198BF40}"/>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3231358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B2DA-02A3-48B6-A518-506ADCBDD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1B6C197-8A7E-4964-A55F-BC559BEFE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3D64351-1540-4415-ABBE-BD11333D9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4E280-7DF1-44F9-9B98-D0B8D953E9D2}"/>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6" name="Footer Placeholder 5">
            <a:extLst>
              <a:ext uri="{FF2B5EF4-FFF2-40B4-BE49-F238E27FC236}">
                <a16:creationId xmlns:a16="http://schemas.microsoft.com/office/drawing/2014/main" id="{058948CD-A17C-498F-8FE2-BA353302B6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2D89701-A549-424E-A08E-2F96CCAAD7CF}"/>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3861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411F-566B-4A40-B14F-BABA9EAA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DD33C43-2AB7-436A-9CD7-BB91FF53B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03D9C08-55C1-41BB-B633-24C366410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44881-7531-4BA7-8351-FFE42F386D8D}"/>
              </a:ext>
            </a:extLst>
          </p:cNvPr>
          <p:cNvSpPr>
            <a:spLocks noGrp="1"/>
          </p:cNvSpPr>
          <p:nvPr>
            <p:ph type="dt" sz="half" idx="10"/>
          </p:nvPr>
        </p:nvSpPr>
        <p:spPr/>
        <p:txBody>
          <a:bodyPr/>
          <a:lstStyle/>
          <a:p>
            <a:fld id="{C443107A-86F7-4907-A0EC-A2F1B70465F8}" type="datetimeFigureOut">
              <a:rPr lang="en-CA" smtClean="0"/>
              <a:t>2021-07-08</a:t>
            </a:fld>
            <a:endParaRPr lang="en-CA"/>
          </a:p>
        </p:txBody>
      </p:sp>
      <p:sp>
        <p:nvSpPr>
          <p:cNvPr id="6" name="Footer Placeholder 5">
            <a:extLst>
              <a:ext uri="{FF2B5EF4-FFF2-40B4-BE49-F238E27FC236}">
                <a16:creationId xmlns:a16="http://schemas.microsoft.com/office/drawing/2014/main" id="{005F0789-138B-42B7-A8B7-BAF3CB0782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8B4C15-9BE5-4C95-8E35-B863D92A46C2}"/>
              </a:ext>
            </a:extLst>
          </p:cNvPr>
          <p:cNvSpPr>
            <a:spLocks noGrp="1"/>
          </p:cNvSpPr>
          <p:nvPr>
            <p:ph type="sldNum" sz="quarter" idx="12"/>
          </p:nvPr>
        </p:nvSpPr>
        <p:spPr/>
        <p:txBody>
          <a:bodyPr/>
          <a:lstStyle/>
          <a:p>
            <a:fld id="{37E88898-9645-4EDA-B754-796705D73E8C}" type="slidenum">
              <a:rPr lang="en-CA" smtClean="0"/>
              <a:t>‹#›</a:t>
            </a:fld>
            <a:endParaRPr lang="en-CA"/>
          </a:p>
        </p:txBody>
      </p:sp>
    </p:spTree>
    <p:extLst>
      <p:ext uri="{BB962C8B-B14F-4D97-AF65-F5344CB8AC3E}">
        <p14:creationId xmlns:p14="http://schemas.microsoft.com/office/powerpoint/2010/main" val="2226458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67610-FCF9-443A-A4C7-BE25F537D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D29ECB5-73AE-49C3-B1EE-A2117FD0B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1C485-6BC7-481E-B65D-2A4BE6962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3107A-86F7-4907-A0EC-A2F1B70465F8}" type="datetimeFigureOut">
              <a:rPr lang="en-CA" smtClean="0"/>
              <a:t>2021-07-08</a:t>
            </a:fld>
            <a:endParaRPr lang="en-CA"/>
          </a:p>
        </p:txBody>
      </p:sp>
      <p:sp>
        <p:nvSpPr>
          <p:cNvPr id="5" name="Footer Placeholder 4">
            <a:extLst>
              <a:ext uri="{FF2B5EF4-FFF2-40B4-BE49-F238E27FC236}">
                <a16:creationId xmlns:a16="http://schemas.microsoft.com/office/drawing/2014/main" id="{B17C13FE-91A7-4E82-9DAE-BF426BD1A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64B5560-FDE9-451A-A1B5-BF9D43F33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88898-9645-4EDA-B754-796705D73E8C}" type="slidenum">
              <a:rPr lang="en-CA" smtClean="0"/>
              <a:t>‹#›</a:t>
            </a:fld>
            <a:endParaRPr lang="en-CA"/>
          </a:p>
        </p:txBody>
      </p:sp>
    </p:spTree>
    <p:extLst>
      <p:ext uri="{BB962C8B-B14F-4D97-AF65-F5344CB8AC3E}">
        <p14:creationId xmlns:p14="http://schemas.microsoft.com/office/powerpoint/2010/main" val="405165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2.emf"/><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customXml" Target="../ink/ink4.xml"/><Relationship Id="rId5" Type="http://schemas.openxmlformats.org/officeDocument/2006/relationships/image" Target="../media/image19.emf"/><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customXml" Target="../ink/ink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C900-502D-4D3B-818B-AFEA4EA87E1B}"/>
              </a:ext>
            </a:extLst>
          </p:cNvPr>
          <p:cNvSpPr>
            <a:spLocks noGrp="1"/>
          </p:cNvSpPr>
          <p:nvPr>
            <p:ph type="ctrTitle"/>
          </p:nvPr>
        </p:nvSpPr>
        <p:spPr>
          <a:xfrm>
            <a:off x="1524000" y="1698096"/>
            <a:ext cx="9144000" cy="2387600"/>
          </a:xfrm>
        </p:spPr>
        <p:txBody>
          <a:bodyPr/>
          <a:lstStyle/>
          <a:p>
            <a:r>
              <a:rPr lang="en-CA" u="sng">
                <a:solidFill>
                  <a:schemeClr val="bg1"/>
                </a:solidFill>
              </a:rPr>
              <a:t>Rescue Band</a:t>
            </a:r>
          </a:p>
        </p:txBody>
      </p:sp>
      <p:sp>
        <p:nvSpPr>
          <p:cNvPr id="3" name="Subtitle 2">
            <a:extLst>
              <a:ext uri="{FF2B5EF4-FFF2-40B4-BE49-F238E27FC236}">
                <a16:creationId xmlns:a16="http://schemas.microsoft.com/office/drawing/2014/main" id="{97DD3A65-7B06-4089-AF54-E694717D424B}"/>
              </a:ext>
            </a:extLst>
          </p:cNvPr>
          <p:cNvSpPr>
            <a:spLocks noGrp="1"/>
          </p:cNvSpPr>
          <p:nvPr>
            <p:ph type="subTitle" idx="1"/>
          </p:nvPr>
        </p:nvSpPr>
        <p:spPr>
          <a:xfrm>
            <a:off x="1466103" y="4236644"/>
            <a:ext cx="9144000" cy="1655762"/>
          </a:xfrm>
        </p:spPr>
        <p:txBody>
          <a:bodyPr vert="horz" lIns="91440" tIns="45720" rIns="91440" bIns="45720" rtlCol="0" anchor="t">
            <a:normAutofit/>
          </a:bodyPr>
          <a:lstStyle/>
          <a:p>
            <a:r>
              <a:rPr lang="en-CA">
                <a:solidFill>
                  <a:schemeClr val="bg1"/>
                </a:solidFill>
              </a:rPr>
              <a:t>Kavya Sundaresan, </a:t>
            </a:r>
            <a:r>
              <a:rPr lang="en-CA" err="1">
                <a:solidFill>
                  <a:schemeClr val="bg1"/>
                </a:solidFill>
              </a:rPr>
              <a:t>Venorth</a:t>
            </a:r>
            <a:r>
              <a:rPr lang="en-CA">
                <a:solidFill>
                  <a:schemeClr val="bg1"/>
                </a:solidFill>
              </a:rPr>
              <a:t> Logan, </a:t>
            </a:r>
            <a:r>
              <a:rPr lang="en-CA" err="1">
                <a:solidFill>
                  <a:schemeClr val="bg1"/>
                </a:solidFill>
              </a:rPr>
              <a:t>Yosihan</a:t>
            </a:r>
            <a:r>
              <a:rPr lang="en-CA">
                <a:solidFill>
                  <a:schemeClr val="bg1"/>
                </a:solidFill>
              </a:rPr>
              <a:t> </a:t>
            </a:r>
            <a:r>
              <a:rPr lang="en-CA" err="1">
                <a:solidFill>
                  <a:schemeClr val="bg1"/>
                </a:solidFill>
              </a:rPr>
              <a:t>Yogeswaran</a:t>
            </a:r>
            <a:r>
              <a:rPr lang="en-CA">
                <a:solidFill>
                  <a:schemeClr val="bg1"/>
                </a:solidFill>
              </a:rPr>
              <a:t>, </a:t>
            </a:r>
            <a:r>
              <a:rPr lang="en-CA" err="1">
                <a:solidFill>
                  <a:schemeClr val="bg1"/>
                </a:solidFill>
              </a:rPr>
              <a:t>Reshad</a:t>
            </a:r>
            <a:r>
              <a:rPr lang="en-CA">
                <a:solidFill>
                  <a:schemeClr val="bg1"/>
                </a:solidFill>
              </a:rPr>
              <a:t> </a:t>
            </a:r>
            <a:r>
              <a:rPr lang="en-CA" err="1">
                <a:solidFill>
                  <a:schemeClr val="bg1"/>
                </a:solidFill>
              </a:rPr>
              <a:t>Mohsini</a:t>
            </a:r>
            <a:endParaRPr lang="en-CA">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C69C14B-1666-4934-B40C-151EEC52403B}"/>
                  </a:ext>
                </a:extLst>
              </p14:cNvPr>
              <p14:cNvContentPartPr/>
              <p14:nvPr/>
            </p14:nvContentPartPr>
            <p14:xfrm>
              <a:off x="5078259" y="5245273"/>
              <a:ext cx="9525" cy="9525"/>
            </p14:xfrm>
          </p:contentPart>
        </mc:Choice>
        <mc:Fallback xmlns="">
          <p:pic>
            <p:nvPicPr>
              <p:cNvPr id="4" name="Ink 3">
                <a:extLst>
                  <a:ext uri="{FF2B5EF4-FFF2-40B4-BE49-F238E27FC236}">
                    <a16:creationId xmlns:a16="http://schemas.microsoft.com/office/drawing/2014/main" id="{9C69C14B-1666-4934-B40C-151EEC52403B}"/>
                  </a:ext>
                </a:extLst>
              </p:cNvPr>
              <p:cNvPicPr/>
              <p:nvPr/>
            </p:nvPicPr>
            <p:blipFill>
              <a:blip r:embed="rId3"/>
              <a:stretch>
                <a:fillRect/>
              </a:stretch>
            </p:blipFill>
            <p:spPr>
              <a:xfrm>
                <a:off x="3649509" y="2387773"/>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8CAEB24-7552-4FA7-B5B9-93A9E9EA3681}"/>
                  </a:ext>
                </a:extLst>
              </p14:cNvPr>
              <p14:cNvContentPartPr/>
              <p14:nvPr/>
            </p14:nvContentPartPr>
            <p14:xfrm>
              <a:off x="3220232" y="1988506"/>
              <a:ext cx="809625" cy="342900"/>
            </p14:xfrm>
          </p:contentPart>
        </mc:Choice>
        <mc:Fallback xmlns="">
          <p:pic>
            <p:nvPicPr>
              <p:cNvPr id="7" name="Ink 6">
                <a:extLst>
                  <a:ext uri="{FF2B5EF4-FFF2-40B4-BE49-F238E27FC236}">
                    <a16:creationId xmlns:a16="http://schemas.microsoft.com/office/drawing/2014/main" id="{78CAEB24-7552-4FA7-B5B9-93A9E9EA3681}"/>
                  </a:ext>
                </a:extLst>
              </p:cNvPr>
              <p:cNvPicPr/>
              <p:nvPr/>
            </p:nvPicPr>
            <p:blipFill>
              <a:blip r:embed="rId5"/>
              <a:stretch>
                <a:fillRect/>
              </a:stretch>
            </p:blipFill>
            <p:spPr>
              <a:xfrm>
                <a:off x="3166377" y="1881684"/>
                <a:ext cx="916977" cy="556189"/>
              </a:xfrm>
              <a:prstGeom prst="rect">
                <a:avLst/>
              </a:prstGeom>
            </p:spPr>
          </p:pic>
        </mc:Fallback>
      </mc:AlternateContent>
      <p:pic>
        <p:nvPicPr>
          <p:cNvPr id="10" name="Picture 10" descr="Shape&#10;&#10;Description automatically generated">
            <a:extLst>
              <a:ext uri="{FF2B5EF4-FFF2-40B4-BE49-F238E27FC236}">
                <a16:creationId xmlns:a16="http://schemas.microsoft.com/office/drawing/2014/main" id="{BBFA61DB-36FB-4820-A7EC-6069DC3B725E}"/>
              </a:ext>
            </a:extLst>
          </p:cNvPr>
          <p:cNvPicPr>
            <a:picLocks noChangeAspect="1"/>
          </p:cNvPicPr>
          <p:nvPr/>
        </p:nvPicPr>
        <p:blipFill>
          <a:blip r:embed="rId6"/>
          <a:stretch>
            <a:fillRect/>
          </a:stretch>
        </p:blipFill>
        <p:spPr>
          <a:xfrm>
            <a:off x="4389887" y="788966"/>
            <a:ext cx="3296432" cy="2399080"/>
          </a:xfrm>
          <a:prstGeom prst="rect">
            <a:avLst/>
          </a:prstGeom>
        </p:spPr>
      </p:pic>
    </p:spTree>
    <p:extLst>
      <p:ext uri="{BB962C8B-B14F-4D97-AF65-F5344CB8AC3E}">
        <p14:creationId xmlns:p14="http://schemas.microsoft.com/office/powerpoint/2010/main" val="2553381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3CC76-07C5-47AA-AE4C-20CE4F9B1F36}"/>
              </a:ext>
            </a:extLst>
          </p:cNvPr>
          <p:cNvSpPr/>
          <p:nvPr/>
        </p:nvSpPr>
        <p:spPr>
          <a:xfrm>
            <a:off x="3103927" y="216040"/>
            <a:ext cx="5838738" cy="6649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Diagram&#10;&#10;Description automatically generated">
            <a:extLst>
              <a:ext uri="{FF2B5EF4-FFF2-40B4-BE49-F238E27FC236}">
                <a16:creationId xmlns:a16="http://schemas.microsoft.com/office/drawing/2014/main" id="{F5BCEFF5-CF1D-400C-9391-115D3AA0A207}"/>
              </a:ext>
            </a:extLst>
          </p:cNvPr>
          <p:cNvPicPr>
            <a:picLocks noChangeAspect="1"/>
          </p:cNvPicPr>
          <p:nvPr/>
        </p:nvPicPr>
        <p:blipFill rotWithShape="1">
          <a:blip r:embed="rId2">
            <a:extLst>
              <a:ext uri="{28A0092B-C50C-407E-A947-70E740481C1C}">
                <a14:useLocalDpi xmlns:a14="http://schemas.microsoft.com/office/drawing/2010/main" val="0"/>
              </a:ext>
            </a:extLst>
          </a:blip>
          <a:srcRect l="33785" t="22776" r="34082" b="21298"/>
          <a:stretch/>
        </p:blipFill>
        <p:spPr>
          <a:xfrm>
            <a:off x="3285688" y="729089"/>
            <a:ext cx="5620624" cy="5235484"/>
          </a:xfrm>
          <a:prstGeom prst="rect">
            <a:avLst/>
          </a:prstGeom>
        </p:spPr>
      </p:pic>
    </p:spTree>
    <p:extLst>
      <p:ext uri="{BB962C8B-B14F-4D97-AF65-F5344CB8AC3E}">
        <p14:creationId xmlns:p14="http://schemas.microsoft.com/office/powerpoint/2010/main" val="523624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3CC76-07C5-47AA-AE4C-20CE4F9B1F36}"/>
              </a:ext>
            </a:extLst>
          </p:cNvPr>
          <p:cNvSpPr/>
          <p:nvPr/>
        </p:nvSpPr>
        <p:spPr>
          <a:xfrm>
            <a:off x="3103927" y="216040"/>
            <a:ext cx="5838738" cy="6649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Diagram&#10;&#10;Description automatically generated">
            <a:extLst>
              <a:ext uri="{FF2B5EF4-FFF2-40B4-BE49-F238E27FC236}">
                <a16:creationId xmlns:a16="http://schemas.microsoft.com/office/drawing/2014/main" id="{30D20FD1-42B8-47B2-908D-62B36848A306}"/>
              </a:ext>
            </a:extLst>
          </p:cNvPr>
          <p:cNvPicPr>
            <a:picLocks noChangeAspect="1"/>
          </p:cNvPicPr>
          <p:nvPr/>
        </p:nvPicPr>
        <p:blipFill rotWithShape="1">
          <a:blip r:embed="rId2">
            <a:extLst>
              <a:ext uri="{28A0092B-C50C-407E-A947-70E740481C1C}">
                <a14:useLocalDpi xmlns:a14="http://schemas.microsoft.com/office/drawing/2010/main" val="0"/>
              </a:ext>
            </a:extLst>
          </a:blip>
          <a:srcRect l="67363" t="21234" r="2027" b="20912"/>
          <a:stretch/>
        </p:blipFill>
        <p:spPr>
          <a:xfrm>
            <a:off x="3103927" y="394299"/>
            <a:ext cx="5678598" cy="5744281"/>
          </a:xfrm>
          <a:prstGeom prst="rect">
            <a:avLst/>
          </a:prstGeom>
        </p:spPr>
      </p:pic>
    </p:spTree>
    <p:extLst>
      <p:ext uri="{BB962C8B-B14F-4D97-AF65-F5344CB8AC3E}">
        <p14:creationId xmlns:p14="http://schemas.microsoft.com/office/powerpoint/2010/main" val="948032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D909-5131-4462-809D-A13B3879C58C}"/>
              </a:ext>
            </a:extLst>
          </p:cNvPr>
          <p:cNvSpPr>
            <a:spLocks noGrp="1"/>
          </p:cNvSpPr>
          <p:nvPr>
            <p:ph type="title"/>
          </p:nvPr>
        </p:nvSpPr>
        <p:spPr>
          <a:xfrm>
            <a:off x="1087423" y="507597"/>
            <a:ext cx="7123134" cy="1346439"/>
          </a:xfrm>
        </p:spPr>
        <p:txBody>
          <a:bodyPr/>
          <a:lstStyle/>
          <a:p>
            <a:r>
              <a:rPr lang="en-US" u="sng">
                <a:solidFill>
                  <a:schemeClr val="bg1"/>
                </a:solidFill>
                <a:cs typeface="Calibri Light"/>
              </a:rPr>
              <a:t>Rescue Band NFC </a:t>
            </a:r>
            <a:r>
              <a:rPr lang="en-US" u="sng">
                <a:solidFill>
                  <a:schemeClr val="bg1"/>
                </a:solidFill>
                <a:ea typeface="+mj-lt"/>
                <a:cs typeface="+mj-lt"/>
              </a:rPr>
              <a:t>technology</a:t>
            </a:r>
            <a:endParaRPr lang="en-US" u="sng">
              <a:solidFill>
                <a:schemeClr val="bg1"/>
              </a:solidFill>
              <a:cs typeface="Calibri Light"/>
            </a:endParaRPr>
          </a:p>
        </p:txBody>
      </p:sp>
      <p:sp>
        <p:nvSpPr>
          <p:cNvPr id="3" name="TextBox 2">
            <a:extLst>
              <a:ext uri="{FF2B5EF4-FFF2-40B4-BE49-F238E27FC236}">
                <a16:creationId xmlns:a16="http://schemas.microsoft.com/office/drawing/2014/main" id="{7CE193A8-D64D-4A50-B107-7A8F99FFE935}"/>
              </a:ext>
            </a:extLst>
          </p:cNvPr>
          <p:cNvSpPr txBox="1"/>
          <p:nvPr/>
        </p:nvSpPr>
        <p:spPr>
          <a:xfrm>
            <a:off x="1039661" y="2187880"/>
            <a:ext cx="840078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chemeClr val="bg1"/>
                </a:solidFill>
                <a:ea typeface="+mn-lt"/>
                <a:cs typeface="+mn-lt"/>
              </a:rPr>
              <a:t>NFC or Near-field communication devices can act as an electronic identity document. They are currently being used in contactless payment systems, like contactless payments using phones or apple watches. NFC can also be used for sharing small files such as documents and even directing the receiving device to a location with fast connections to share larger media such as photos, videos, and other files.</a:t>
            </a:r>
            <a:endParaRPr lang="en-US">
              <a:solidFill>
                <a:schemeClr val="bg1"/>
              </a:solidFill>
              <a:cs typeface="Calibri"/>
            </a:endParaRPr>
          </a:p>
        </p:txBody>
      </p:sp>
      <p:pic>
        <p:nvPicPr>
          <p:cNvPr id="4" name="Picture 4" descr="A picture containing electronics, monitor, screen, holding&#10;&#10;Description automatically generated">
            <a:extLst>
              <a:ext uri="{FF2B5EF4-FFF2-40B4-BE49-F238E27FC236}">
                <a16:creationId xmlns:a16="http://schemas.microsoft.com/office/drawing/2014/main" id="{DF08D11C-1C7B-43BC-8FC1-5A59EA0BCE3F}"/>
              </a:ext>
            </a:extLst>
          </p:cNvPr>
          <p:cNvPicPr>
            <a:picLocks noChangeAspect="1"/>
          </p:cNvPicPr>
          <p:nvPr/>
        </p:nvPicPr>
        <p:blipFill>
          <a:blip r:embed="rId2"/>
          <a:stretch>
            <a:fillRect/>
          </a:stretch>
        </p:blipFill>
        <p:spPr>
          <a:xfrm>
            <a:off x="1091852" y="3802253"/>
            <a:ext cx="4423775" cy="2541576"/>
          </a:xfrm>
          <a:prstGeom prst="rect">
            <a:avLst/>
          </a:prstGeom>
        </p:spPr>
      </p:pic>
      <p:pic>
        <p:nvPicPr>
          <p:cNvPr id="5" name="Picture 5" descr="Diagram&#10;&#10;Description automatically generated">
            <a:extLst>
              <a:ext uri="{FF2B5EF4-FFF2-40B4-BE49-F238E27FC236}">
                <a16:creationId xmlns:a16="http://schemas.microsoft.com/office/drawing/2014/main" id="{8EC7A135-CAEF-49D1-8BF0-F5CE7DD4D415}"/>
              </a:ext>
            </a:extLst>
          </p:cNvPr>
          <p:cNvPicPr>
            <a:picLocks noChangeAspect="1"/>
          </p:cNvPicPr>
          <p:nvPr/>
        </p:nvPicPr>
        <p:blipFill>
          <a:blip r:embed="rId3"/>
          <a:stretch>
            <a:fillRect/>
          </a:stretch>
        </p:blipFill>
        <p:spPr>
          <a:xfrm>
            <a:off x="6311030" y="3801941"/>
            <a:ext cx="4319392" cy="254219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60E5BB9-18EF-4F0C-B728-29D820DF2364}"/>
                  </a:ext>
                </a:extLst>
              </p14:cNvPr>
              <p14:cNvContentPartPr/>
              <p14:nvPr/>
            </p14:nvContentPartPr>
            <p14:xfrm>
              <a:off x="9577191" y="5192311"/>
              <a:ext cx="981075" cy="57150"/>
            </p14:xfrm>
          </p:contentPart>
        </mc:Choice>
        <mc:Fallback xmlns="">
          <p:pic>
            <p:nvPicPr>
              <p:cNvPr id="7" name="Ink 6">
                <a:extLst>
                  <a:ext uri="{FF2B5EF4-FFF2-40B4-BE49-F238E27FC236}">
                    <a16:creationId xmlns:a16="http://schemas.microsoft.com/office/drawing/2014/main" id="{360E5BB9-18EF-4F0C-B728-29D820DF2364}"/>
                  </a:ext>
                </a:extLst>
              </p:cNvPr>
              <p:cNvPicPr/>
              <p:nvPr/>
            </p:nvPicPr>
            <p:blipFill>
              <a:blip r:embed="rId5"/>
              <a:stretch>
                <a:fillRect/>
              </a:stretch>
            </p:blipFill>
            <p:spPr>
              <a:xfrm>
                <a:off x="9523147" y="5077244"/>
                <a:ext cx="1088802" cy="2869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A6D50B7-0AFB-477F-918A-074D058A80E8}"/>
                  </a:ext>
                </a:extLst>
              </p14:cNvPr>
              <p14:cNvContentPartPr/>
              <p14:nvPr/>
            </p14:nvContentPartPr>
            <p14:xfrm>
              <a:off x="9567914" y="5265540"/>
              <a:ext cx="1019175" cy="85725"/>
            </p14:xfrm>
          </p:contentPart>
        </mc:Choice>
        <mc:Fallback xmlns="">
          <p:pic>
            <p:nvPicPr>
              <p:cNvPr id="8" name="Ink 7">
                <a:extLst>
                  <a:ext uri="{FF2B5EF4-FFF2-40B4-BE49-F238E27FC236}">
                    <a16:creationId xmlns:a16="http://schemas.microsoft.com/office/drawing/2014/main" id="{AA6D50B7-0AFB-477F-918A-074D058A80E8}"/>
                  </a:ext>
                </a:extLst>
              </p:cNvPr>
              <p:cNvPicPr/>
              <p:nvPr/>
            </p:nvPicPr>
            <p:blipFill>
              <a:blip r:embed="rId7"/>
              <a:stretch>
                <a:fillRect/>
              </a:stretch>
            </p:blipFill>
            <p:spPr>
              <a:xfrm>
                <a:off x="9513722" y="5156568"/>
                <a:ext cx="1127198" cy="303307"/>
              </a:xfrm>
              <a:prstGeom prst="rect">
                <a:avLst/>
              </a:prstGeom>
            </p:spPr>
          </p:pic>
        </mc:Fallback>
      </mc:AlternateContent>
    </p:spTree>
    <p:extLst>
      <p:ext uri="{BB962C8B-B14F-4D97-AF65-F5344CB8AC3E}">
        <p14:creationId xmlns:p14="http://schemas.microsoft.com/office/powerpoint/2010/main" val="81685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1F17-A22E-4E3E-A745-4B3ED52A22F7}"/>
              </a:ext>
            </a:extLst>
          </p:cNvPr>
          <p:cNvSpPr>
            <a:spLocks noGrp="1"/>
          </p:cNvSpPr>
          <p:nvPr>
            <p:ph type="title"/>
          </p:nvPr>
        </p:nvSpPr>
        <p:spPr>
          <a:xfrm>
            <a:off x="890392" y="93728"/>
            <a:ext cx="10515600" cy="1325563"/>
          </a:xfrm>
        </p:spPr>
        <p:txBody>
          <a:bodyPr/>
          <a:lstStyle/>
          <a:p>
            <a:r>
              <a:rPr lang="en-US">
                <a:solidFill>
                  <a:schemeClr val="bg1"/>
                </a:solidFill>
                <a:ea typeface="+mj-lt"/>
                <a:cs typeface="+mj-lt"/>
              </a:rPr>
              <a:t>                           User interface</a:t>
            </a:r>
            <a:endParaRPr lang="en-US">
              <a:solidFill>
                <a:schemeClr val="bg1"/>
              </a:solidFill>
              <a:cs typeface="Calibri Light"/>
            </a:endParaRPr>
          </a:p>
        </p:txBody>
      </p:sp>
      <p:pic>
        <p:nvPicPr>
          <p:cNvPr id="7" name="Picture 7" descr="Graphical user interface, application&#10;&#10;Description automatically generated">
            <a:extLst>
              <a:ext uri="{FF2B5EF4-FFF2-40B4-BE49-F238E27FC236}">
                <a16:creationId xmlns:a16="http://schemas.microsoft.com/office/drawing/2014/main" id="{B7A97B7A-4014-4CAA-BC8E-A0015F174E83}"/>
              </a:ext>
            </a:extLst>
          </p:cNvPr>
          <p:cNvPicPr>
            <a:picLocks noGrp="1" noChangeAspect="1"/>
          </p:cNvPicPr>
          <p:nvPr>
            <p:ph idx="1"/>
          </p:nvPr>
        </p:nvPicPr>
        <p:blipFill>
          <a:blip r:embed="rId2"/>
          <a:stretch>
            <a:fillRect/>
          </a:stretch>
        </p:blipFill>
        <p:spPr>
          <a:xfrm>
            <a:off x="1212280" y="40668"/>
            <a:ext cx="9850945" cy="6574705"/>
          </a:xfrm>
        </p:spPr>
      </p:pic>
      <p:sp>
        <p:nvSpPr>
          <p:cNvPr id="5" name="Rectangle 4">
            <a:extLst>
              <a:ext uri="{FF2B5EF4-FFF2-40B4-BE49-F238E27FC236}">
                <a16:creationId xmlns:a16="http://schemas.microsoft.com/office/drawing/2014/main" id="{A42F0C32-FA2D-4E12-B1CE-EFE79D3750F0}"/>
              </a:ext>
            </a:extLst>
          </p:cNvPr>
          <p:cNvSpPr/>
          <p:nvPr/>
        </p:nvSpPr>
        <p:spPr>
          <a:xfrm>
            <a:off x="3745653" y="1578188"/>
            <a:ext cx="596054"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85C37009-9F8F-42D6-9A24-6085D041FF14}"/>
              </a:ext>
            </a:extLst>
          </p:cNvPr>
          <p:cNvSpPr txBox="1"/>
          <p:nvPr/>
        </p:nvSpPr>
        <p:spPr>
          <a:xfrm>
            <a:off x="3698504" y="1491877"/>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Journal </a:t>
            </a:r>
          </a:p>
        </p:txBody>
      </p:sp>
    </p:spTree>
    <p:extLst>
      <p:ext uri="{BB962C8B-B14F-4D97-AF65-F5344CB8AC3E}">
        <p14:creationId xmlns:p14="http://schemas.microsoft.com/office/powerpoint/2010/main" val="247966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D909-5131-4462-809D-A13B3879C58C}"/>
              </a:ext>
            </a:extLst>
          </p:cNvPr>
          <p:cNvSpPr>
            <a:spLocks noGrp="1"/>
          </p:cNvSpPr>
          <p:nvPr>
            <p:ph type="title"/>
          </p:nvPr>
        </p:nvSpPr>
        <p:spPr>
          <a:xfrm>
            <a:off x="1087423" y="507597"/>
            <a:ext cx="7123134" cy="1346439"/>
          </a:xfrm>
        </p:spPr>
        <p:txBody>
          <a:bodyPr/>
          <a:lstStyle/>
          <a:p>
            <a:r>
              <a:rPr lang="en-US" u="sng">
                <a:solidFill>
                  <a:schemeClr val="bg1"/>
                </a:solidFill>
                <a:cs typeface="Calibri Light"/>
              </a:rPr>
              <a:t>Next Steps</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360E5BB9-18EF-4F0C-B728-29D820DF2364}"/>
                  </a:ext>
                </a:extLst>
              </p14:cNvPr>
              <p14:cNvContentPartPr/>
              <p14:nvPr/>
            </p14:nvContentPartPr>
            <p14:xfrm>
              <a:off x="9577191" y="5192311"/>
              <a:ext cx="981075" cy="57150"/>
            </p14:xfrm>
          </p:contentPart>
        </mc:Choice>
        <mc:Fallback xmlns="">
          <p:pic>
            <p:nvPicPr>
              <p:cNvPr id="7" name="Ink 6">
                <a:extLst>
                  <a:ext uri="{FF2B5EF4-FFF2-40B4-BE49-F238E27FC236}">
                    <a16:creationId xmlns:a16="http://schemas.microsoft.com/office/drawing/2014/main" id="{360E5BB9-18EF-4F0C-B728-29D820DF2364}"/>
                  </a:ext>
                </a:extLst>
              </p:cNvPr>
              <p:cNvPicPr/>
              <p:nvPr/>
            </p:nvPicPr>
            <p:blipFill>
              <a:blip r:embed="rId3"/>
              <a:stretch>
                <a:fillRect/>
              </a:stretch>
            </p:blipFill>
            <p:spPr>
              <a:xfrm>
                <a:off x="9523147" y="5077244"/>
                <a:ext cx="1088802" cy="28690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A6D50B7-0AFB-477F-918A-074D058A80E8}"/>
                  </a:ext>
                </a:extLst>
              </p14:cNvPr>
              <p14:cNvContentPartPr/>
              <p14:nvPr/>
            </p14:nvContentPartPr>
            <p14:xfrm>
              <a:off x="9567914" y="5265540"/>
              <a:ext cx="1019175" cy="85725"/>
            </p14:xfrm>
          </p:contentPart>
        </mc:Choice>
        <mc:Fallback xmlns="">
          <p:pic>
            <p:nvPicPr>
              <p:cNvPr id="8" name="Ink 7">
                <a:extLst>
                  <a:ext uri="{FF2B5EF4-FFF2-40B4-BE49-F238E27FC236}">
                    <a16:creationId xmlns:a16="http://schemas.microsoft.com/office/drawing/2014/main" id="{AA6D50B7-0AFB-477F-918A-074D058A80E8}"/>
                  </a:ext>
                </a:extLst>
              </p:cNvPr>
              <p:cNvPicPr/>
              <p:nvPr/>
            </p:nvPicPr>
            <p:blipFill>
              <a:blip r:embed="rId5"/>
              <a:stretch>
                <a:fillRect/>
              </a:stretch>
            </p:blipFill>
            <p:spPr>
              <a:xfrm>
                <a:off x="9513722" y="5156568"/>
                <a:ext cx="1127198" cy="303307"/>
              </a:xfrm>
              <a:prstGeom prst="rect">
                <a:avLst/>
              </a:prstGeom>
            </p:spPr>
          </p:pic>
        </mc:Fallback>
      </mc:AlternateContent>
      <p:sp>
        <p:nvSpPr>
          <p:cNvPr id="9" name="Content Placeholder 2">
            <a:extLst>
              <a:ext uri="{FF2B5EF4-FFF2-40B4-BE49-F238E27FC236}">
                <a16:creationId xmlns:a16="http://schemas.microsoft.com/office/drawing/2014/main" id="{3220EF10-90F5-4538-8808-70E130358999}"/>
              </a:ext>
            </a:extLst>
          </p:cNvPr>
          <p:cNvSpPr txBox="1">
            <a:spLocks/>
          </p:cNvSpPr>
          <p:nvPr/>
        </p:nvSpPr>
        <p:spPr>
          <a:xfrm>
            <a:off x="1087423" y="1771296"/>
            <a:ext cx="49246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solidFill>
                  <a:schemeClr val="bg1"/>
                </a:solidFill>
              </a:rPr>
              <a:t>Sensors to check for numbness and activate algorithm</a:t>
            </a:r>
          </a:p>
          <a:p>
            <a:r>
              <a:rPr lang="en-CA">
                <a:solidFill>
                  <a:schemeClr val="bg1"/>
                </a:solidFill>
              </a:rPr>
              <a:t>Implement a bar code for the medical database</a:t>
            </a:r>
          </a:p>
          <a:p>
            <a:r>
              <a:rPr lang="en-CA">
                <a:solidFill>
                  <a:schemeClr val="bg1"/>
                </a:solidFill>
              </a:rPr>
              <a:t>Work for different diseases</a:t>
            </a:r>
          </a:p>
          <a:p>
            <a:r>
              <a:rPr lang="en-CA">
                <a:solidFill>
                  <a:schemeClr val="bg1"/>
                </a:solidFill>
              </a:rPr>
              <a:t>Add a GPS</a:t>
            </a:r>
          </a:p>
        </p:txBody>
      </p:sp>
      <p:pic>
        <p:nvPicPr>
          <p:cNvPr id="3074" name="Picture 2" descr="Gps Vector transparent PNG - StickPNG">
            <a:extLst>
              <a:ext uri="{FF2B5EF4-FFF2-40B4-BE49-F238E27FC236}">
                <a16:creationId xmlns:a16="http://schemas.microsoft.com/office/drawing/2014/main" id="{ED8A6C2A-D67B-41B5-BE2A-950AF24EB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167" y="1273495"/>
            <a:ext cx="4105487" cy="365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52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C900-502D-4D3B-818B-AFEA4EA87E1B}"/>
              </a:ext>
            </a:extLst>
          </p:cNvPr>
          <p:cNvSpPr>
            <a:spLocks noGrp="1"/>
          </p:cNvSpPr>
          <p:nvPr>
            <p:ph type="ctrTitle"/>
          </p:nvPr>
        </p:nvSpPr>
        <p:spPr>
          <a:xfrm>
            <a:off x="1524000" y="1372976"/>
            <a:ext cx="9144000" cy="2387600"/>
          </a:xfrm>
        </p:spPr>
        <p:txBody>
          <a:bodyPr/>
          <a:lstStyle/>
          <a:p>
            <a:r>
              <a:rPr lang="en-CA" u="sng">
                <a:solidFill>
                  <a:schemeClr val="bg1"/>
                </a:solidFill>
              </a:rPr>
              <a:t>Thank You!</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C69C14B-1666-4934-B40C-151EEC52403B}"/>
                  </a:ext>
                </a:extLst>
              </p14:cNvPr>
              <p14:cNvContentPartPr/>
              <p14:nvPr/>
            </p14:nvContentPartPr>
            <p14:xfrm>
              <a:off x="5078259" y="5245273"/>
              <a:ext cx="9525" cy="9525"/>
            </p14:xfrm>
          </p:contentPart>
        </mc:Choice>
        <mc:Fallback xmlns="">
          <p:pic>
            <p:nvPicPr>
              <p:cNvPr id="4" name="Ink 3">
                <a:extLst>
                  <a:ext uri="{FF2B5EF4-FFF2-40B4-BE49-F238E27FC236}">
                    <a16:creationId xmlns:a16="http://schemas.microsoft.com/office/drawing/2014/main" id="{9C69C14B-1666-4934-B40C-151EEC52403B}"/>
                  </a:ext>
                </a:extLst>
              </p:cNvPr>
              <p:cNvPicPr/>
              <p:nvPr/>
            </p:nvPicPr>
            <p:blipFill>
              <a:blip r:embed="rId3"/>
              <a:stretch>
                <a:fillRect/>
              </a:stretch>
            </p:blipFill>
            <p:spPr>
              <a:xfrm>
                <a:off x="3649509" y="2387773"/>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8CAEB24-7552-4FA7-B5B9-93A9E9EA3681}"/>
                  </a:ext>
                </a:extLst>
              </p14:cNvPr>
              <p14:cNvContentPartPr/>
              <p14:nvPr/>
            </p14:nvContentPartPr>
            <p14:xfrm>
              <a:off x="3220232" y="1988506"/>
              <a:ext cx="809625" cy="342900"/>
            </p14:xfrm>
          </p:contentPart>
        </mc:Choice>
        <mc:Fallback xmlns="">
          <p:pic>
            <p:nvPicPr>
              <p:cNvPr id="7" name="Ink 6">
                <a:extLst>
                  <a:ext uri="{FF2B5EF4-FFF2-40B4-BE49-F238E27FC236}">
                    <a16:creationId xmlns:a16="http://schemas.microsoft.com/office/drawing/2014/main" id="{78CAEB24-7552-4FA7-B5B9-93A9E9EA3681}"/>
                  </a:ext>
                </a:extLst>
              </p:cNvPr>
              <p:cNvPicPr/>
              <p:nvPr/>
            </p:nvPicPr>
            <p:blipFill>
              <a:blip r:embed="rId5"/>
              <a:stretch>
                <a:fillRect/>
              </a:stretch>
            </p:blipFill>
            <p:spPr>
              <a:xfrm>
                <a:off x="3166377" y="1881684"/>
                <a:ext cx="916977" cy="556189"/>
              </a:xfrm>
              <a:prstGeom prst="rect">
                <a:avLst/>
              </a:prstGeom>
            </p:spPr>
          </p:pic>
        </mc:Fallback>
      </mc:AlternateContent>
    </p:spTree>
    <p:extLst>
      <p:ext uri="{BB962C8B-B14F-4D97-AF65-F5344CB8AC3E}">
        <p14:creationId xmlns:p14="http://schemas.microsoft.com/office/powerpoint/2010/main" val="2644507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759A-FAFB-4EC8-A176-C5BF6EF74F54}"/>
              </a:ext>
            </a:extLst>
          </p:cNvPr>
          <p:cNvSpPr>
            <a:spLocks noGrp="1"/>
          </p:cNvSpPr>
          <p:nvPr>
            <p:ph type="title"/>
          </p:nvPr>
        </p:nvSpPr>
        <p:spPr/>
        <p:txBody>
          <a:bodyPr/>
          <a:lstStyle/>
          <a:p>
            <a:r>
              <a:rPr lang="en-CA" u="sng">
                <a:solidFill>
                  <a:schemeClr val="bg1"/>
                </a:solidFill>
              </a:rPr>
              <a:t>Panic Disorder</a:t>
            </a:r>
          </a:p>
        </p:txBody>
      </p:sp>
      <p:sp>
        <p:nvSpPr>
          <p:cNvPr id="3" name="Content Placeholder 2">
            <a:extLst>
              <a:ext uri="{FF2B5EF4-FFF2-40B4-BE49-F238E27FC236}">
                <a16:creationId xmlns:a16="http://schemas.microsoft.com/office/drawing/2014/main" id="{5556BE22-37B0-492F-AF87-986F4C125130}"/>
              </a:ext>
            </a:extLst>
          </p:cNvPr>
          <p:cNvSpPr>
            <a:spLocks noGrp="1"/>
          </p:cNvSpPr>
          <p:nvPr>
            <p:ph idx="1"/>
          </p:nvPr>
        </p:nvSpPr>
        <p:spPr>
          <a:xfrm>
            <a:off x="4918745" y="1825625"/>
            <a:ext cx="6435055" cy="4351338"/>
          </a:xfrm>
        </p:spPr>
        <p:txBody>
          <a:bodyPr/>
          <a:lstStyle/>
          <a:p>
            <a:r>
              <a:rPr lang="en-CA">
                <a:solidFill>
                  <a:schemeClr val="bg1"/>
                </a:solidFill>
              </a:rPr>
              <a:t>Intense feelings of terror (panic attacks)</a:t>
            </a:r>
          </a:p>
          <a:p>
            <a:r>
              <a:rPr lang="en-CA">
                <a:solidFill>
                  <a:schemeClr val="bg1"/>
                </a:solidFill>
              </a:rPr>
              <a:t>Symptoms: rapid heart rate, hyperventilation, feeling a sense of danger, numbness in hands, chills</a:t>
            </a:r>
          </a:p>
          <a:p>
            <a:endParaRPr lang="en-CA">
              <a:solidFill>
                <a:schemeClr val="bg1"/>
              </a:solidFill>
            </a:endParaRPr>
          </a:p>
        </p:txBody>
      </p:sp>
      <p:pic>
        <p:nvPicPr>
          <p:cNvPr id="5" name="Picture 4" descr="Young Chinese boy">
            <a:extLst>
              <a:ext uri="{FF2B5EF4-FFF2-40B4-BE49-F238E27FC236}">
                <a16:creationId xmlns:a16="http://schemas.microsoft.com/office/drawing/2014/main" id="{66A3585E-A95A-411F-8870-91EE20A7E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002" y="1937857"/>
            <a:ext cx="2094910" cy="6858000"/>
          </a:xfrm>
          <a:prstGeom prst="rect">
            <a:avLst/>
          </a:prstGeom>
        </p:spPr>
      </p:pic>
    </p:spTree>
    <p:extLst>
      <p:ext uri="{BB962C8B-B14F-4D97-AF65-F5344CB8AC3E}">
        <p14:creationId xmlns:p14="http://schemas.microsoft.com/office/powerpoint/2010/main" val="115052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286B-82D2-4320-A967-9A4A6199464C}"/>
              </a:ext>
            </a:extLst>
          </p:cNvPr>
          <p:cNvSpPr>
            <a:spLocks noGrp="1"/>
          </p:cNvSpPr>
          <p:nvPr>
            <p:ph type="title"/>
          </p:nvPr>
        </p:nvSpPr>
        <p:spPr/>
        <p:txBody>
          <a:bodyPr/>
          <a:lstStyle/>
          <a:p>
            <a:r>
              <a:rPr lang="en-CA" u="sng">
                <a:solidFill>
                  <a:schemeClr val="bg1"/>
                </a:solidFill>
              </a:rPr>
              <a:t>Iteration Process</a:t>
            </a:r>
          </a:p>
        </p:txBody>
      </p:sp>
      <p:pic>
        <p:nvPicPr>
          <p:cNvPr id="2050" name="Picture 2">
            <a:extLst>
              <a:ext uri="{FF2B5EF4-FFF2-40B4-BE49-F238E27FC236}">
                <a16:creationId xmlns:a16="http://schemas.microsoft.com/office/drawing/2014/main" id="{BD764D65-076B-4F6B-BE35-15DE3B3A7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 t="-208" r="608" b="22654"/>
          <a:stretch/>
        </p:blipFill>
        <p:spPr bwMode="auto">
          <a:xfrm rot="16200000">
            <a:off x="6420604" y="1802529"/>
            <a:ext cx="3799554" cy="3909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DFCCA5A-30FA-4F12-98F0-0A750FD08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419736" y="3572087"/>
            <a:ext cx="2573747" cy="34587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C74E963-1A97-40D4-8E7F-9551DDB24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503685" y="942066"/>
            <a:ext cx="2405847" cy="345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9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87759A-FAFB-4EC8-A176-C5BF6EF74F54}"/>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u="sng" kern="1200">
                <a:solidFill>
                  <a:srgbClr val="FFFFFF"/>
                </a:solidFill>
                <a:latin typeface="+mj-lt"/>
                <a:ea typeface="+mj-ea"/>
                <a:cs typeface="+mj-cs"/>
              </a:rPr>
              <a:t>Rescue Band</a:t>
            </a:r>
          </a:p>
        </p:txBody>
      </p:sp>
      <p:pic>
        <p:nvPicPr>
          <p:cNvPr id="5" name="Picture 4">
            <a:extLst>
              <a:ext uri="{FF2B5EF4-FFF2-40B4-BE49-F238E27FC236}">
                <a16:creationId xmlns:a16="http://schemas.microsoft.com/office/drawing/2014/main" id="{6C09F713-3859-43B2-B5F2-C0E1627A8073}"/>
              </a:ext>
            </a:extLst>
          </p:cNvPr>
          <p:cNvPicPr>
            <a:picLocks noChangeAspect="1"/>
          </p:cNvPicPr>
          <p:nvPr/>
        </p:nvPicPr>
        <p:blipFill rotWithShape="1">
          <a:blip r:embed="rId3"/>
          <a:srcRect l="9878" r="14569"/>
          <a:stretch/>
        </p:blipFill>
        <p:spPr>
          <a:xfrm>
            <a:off x="317636" y="321734"/>
            <a:ext cx="3797570" cy="2010551"/>
          </a:xfrm>
          <a:prstGeom prst="rect">
            <a:avLst/>
          </a:prstGeom>
        </p:spPr>
      </p:pic>
      <p:pic>
        <p:nvPicPr>
          <p:cNvPr id="4" name="Picture 3">
            <a:extLst>
              <a:ext uri="{FF2B5EF4-FFF2-40B4-BE49-F238E27FC236}">
                <a16:creationId xmlns:a16="http://schemas.microsoft.com/office/drawing/2014/main" id="{8FB75754-B242-4D45-8146-01E577D9A4EF}"/>
              </a:ext>
            </a:extLst>
          </p:cNvPr>
          <p:cNvPicPr>
            <a:picLocks noChangeAspect="1"/>
          </p:cNvPicPr>
          <p:nvPr/>
        </p:nvPicPr>
        <p:blipFill rotWithShape="1">
          <a:blip r:embed="rId4"/>
          <a:srcRect t="10054" r="1" b="1"/>
          <a:stretch/>
        </p:blipFill>
        <p:spPr>
          <a:xfrm>
            <a:off x="317634" y="2422097"/>
            <a:ext cx="3794760" cy="2013804"/>
          </a:xfrm>
          <a:prstGeom prst="rect">
            <a:avLst/>
          </a:prstGeom>
        </p:spPr>
      </p:pic>
      <p:pic>
        <p:nvPicPr>
          <p:cNvPr id="6" name="Picture 5">
            <a:extLst>
              <a:ext uri="{FF2B5EF4-FFF2-40B4-BE49-F238E27FC236}">
                <a16:creationId xmlns:a16="http://schemas.microsoft.com/office/drawing/2014/main" id="{DA390CDC-DED4-4C53-A5DD-F29DDAB1811F}"/>
              </a:ext>
            </a:extLst>
          </p:cNvPr>
          <p:cNvPicPr>
            <a:picLocks noChangeAspect="1"/>
          </p:cNvPicPr>
          <p:nvPr/>
        </p:nvPicPr>
        <p:blipFill rotWithShape="1">
          <a:blip r:embed="rId5"/>
          <a:srcRect t="10350" r="2" b="15412"/>
          <a:stretch/>
        </p:blipFill>
        <p:spPr>
          <a:xfrm>
            <a:off x="4202549" y="321732"/>
            <a:ext cx="3793472" cy="4111323"/>
          </a:xfrm>
          <a:prstGeom prst="rect">
            <a:avLst/>
          </a:prstGeom>
        </p:spPr>
      </p:pic>
      <p:pic>
        <p:nvPicPr>
          <p:cNvPr id="1026" name="Picture 2">
            <a:extLst>
              <a:ext uri="{FF2B5EF4-FFF2-40B4-BE49-F238E27FC236}">
                <a16:creationId xmlns:a16="http://schemas.microsoft.com/office/drawing/2014/main" id="{C63F4081-DF95-4078-ACB4-E40D953591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91" r="13841" b="2"/>
          <a:stretch/>
        </p:blipFill>
        <p:spPr bwMode="auto">
          <a:xfrm>
            <a:off x="8086176" y="321733"/>
            <a:ext cx="3797984" cy="4111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D03983-FD30-4BAA-B4DC-4868C9836134}"/>
              </a:ext>
            </a:extLst>
          </p:cNvPr>
          <p:cNvPicPr>
            <a:picLocks noChangeAspect="1"/>
          </p:cNvPicPr>
          <p:nvPr/>
        </p:nvPicPr>
        <p:blipFill rotWithShape="1">
          <a:blip r:embed="rId7"/>
          <a:srcRect t="5809" r="1" b="1"/>
          <a:stretch/>
        </p:blipFill>
        <p:spPr>
          <a:xfrm>
            <a:off x="317634" y="4525715"/>
            <a:ext cx="3794760" cy="2010551"/>
          </a:xfrm>
          <a:prstGeom prst="rect">
            <a:avLst/>
          </a:prstGeom>
        </p:spPr>
      </p:pic>
      <p:cxnSp>
        <p:nvCxnSpPr>
          <p:cNvPr id="73" name="Straight Connector 7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8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987759A-FAFB-4EC8-A176-C5BF6EF74F54}"/>
              </a:ext>
            </a:extLst>
          </p:cNvPr>
          <p:cNvSpPr>
            <a:spLocks noGrp="1"/>
          </p:cNvSpPr>
          <p:nvPr>
            <p:ph type="title"/>
          </p:nvPr>
        </p:nvSpPr>
        <p:spPr>
          <a:xfrm>
            <a:off x="888630" y="4563895"/>
            <a:ext cx="5109005" cy="1777829"/>
          </a:xfrm>
        </p:spPr>
        <p:txBody>
          <a:bodyPr>
            <a:normAutofit/>
          </a:bodyPr>
          <a:lstStyle/>
          <a:p>
            <a:pPr algn="r"/>
            <a:r>
              <a:rPr lang="en-CA" sz="4000" u="sng"/>
              <a:t>Induction Charging</a:t>
            </a:r>
          </a:p>
        </p:txBody>
      </p:sp>
      <p:pic>
        <p:nvPicPr>
          <p:cNvPr id="5" name="Picture 4">
            <a:extLst>
              <a:ext uri="{FF2B5EF4-FFF2-40B4-BE49-F238E27FC236}">
                <a16:creationId xmlns:a16="http://schemas.microsoft.com/office/drawing/2014/main" id="{29D31E11-7187-4B39-8A42-B7BCBDE53D1C}"/>
              </a:ext>
            </a:extLst>
          </p:cNvPr>
          <p:cNvPicPr>
            <a:picLocks noChangeAspect="1"/>
          </p:cNvPicPr>
          <p:nvPr/>
        </p:nvPicPr>
        <p:blipFill rotWithShape="1">
          <a:blip r:embed="rId2"/>
          <a:srcRect t="2409" b="13109"/>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3" name="Picture 2">
            <a:extLst>
              <a:ext uri="{FF2B5EF4-FFF2-40B4-BE49-F238E27FC236}">
                <a16:creationId xmlns:a16="http://schemas.microsoft.com/office/drawing/2014/main" id="{2DCE43AB-9236-4A8E-B298-0FC99EBAFEB0}"/>
              </a:ext>
            </a:extLst>
          </p:cNvPr>
          <p:cNvPicPr>
            <a:picLocks noChangeAspect="1"/>
          </p:cNvPicPr>
          <p:nvPr/>
        </p:nvPicPr>
        <p:blipFill rotWithShape="1">
          <a:blip r:embed="rId3"/>
          <a:srcRect r="1" b="15914"/>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4" name="Content Placeholder 2">
            <a:extLst>
              <a:ext uri="{FF2B5EF4-FFF2-40B4-BE49-F238E27FC236}">
                <a16:creationId xmlns:a16="http://schemas.microsoft.com/office/drawing/2014/main" id="{4D5DD283-F14E-45CA-B439-40AC96B50A95}"/>
              </a:ext>
            </a:extLst>
          </p:cNvPr>
          <p:cNvSpPr>
            <a:spLocks noGrp="1"/>
          </p:cNvSpPr>
          <p:nvPr>
            <p:ph idx="1"/>
          </p:nvPr>
        </p:nvSpPr>
        <p:spPr>
          <a:xfrm>
            <a:off x="6191776" y="4571423"/>
            <a:ext cx="5208544" cy="1770300"/>
          </a:xfrm>
        </p:spPr>
        <p:txBody>
          <a:bodyPr anchor="ctr">
            <a:normAutofit/>
          </a:bodyPr>
          <a:lstStyle/>
          <a:p>
            <a:endParaRPr lang="en-CA" sz="1800"/>
          </a:p>
        </p:txBody>
      </p:sp>
    </p:spTree>
    <p:extLst>
      <p:ext uri="{BB962C8B-B14F-4D97-AF65-F5344CB8AC3E}">
        <p14:creationId xmlns:p14="http://schemas.microsoft.com/office/powerpoint/2010/main" val="3758726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759A-FAFB-4EC8-A176-C5BF6EF74F54}"/>
              </a:ext>
            </a:extLst>
          </p:cNvPr>
          <p:cNvSpPr>
            <a:spLocks noGrp="1"/>
          </p:cNvSpPr>
          <p:nvPr>
            <p:ph type="title"/>
          </p:nvPr>
        </p:nvSpPr>
        <p:spPr/>
        <p:txBody>
          <a:bodyPr/>
          <a:lstStyle/>
          <a:p>
            <a:r>
              <a:rPr lang="en-CA" u="sng">
                <a:solidFill>
                  <a:schemeClr val="bg1"/>
                </a:solidFill>
              </a:rPr>
              <a:t>Photoplethysmography</a:t>
            </a:r>
          </a:p>
        </p:txBody>
      </p:sp>
      <p:pic>
        <p:nvPicPr>
          <p:cNvPr id="1026" name="Picture 2" descr="How to take your pulse - Mayo Clinic">
            <a:extLst>
              <a:ext uri="{FF2B5EF4-FFF2-40B4-BE49-F238E27FC236}">
                <a16:creationId xmlns:a16="http://schemas.microsoft.com/office/drawing/2014/main" id="{9DE5178A-F6A0-4B14-868B-A8B81E2AC4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67"/>
          <a:stretch/>
        </p:blipFill>
        <p:spPr bwMode="auto">
          <a:xfrm>
            <a:off x="980463" y="1773942"/>
            <a:ext cx="3985819" cy="404801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D5DD283-F14E-45CA-B439-40AC96B50A95}"/>
              </a:ext>
            </a:extLst>
          </p:cNvPr>
          <p:cNvSpPr>
            <a:spLocks noGrp="1"/>
          </p:cNvSpPr>
          <p:nvPr>
            <p:ph idx="1"/>
          </p:nvPr>
        </p:nvSpPr>
        <p:spPr>
          <a:xfrm>
            <a:off x="6429153" y="1622282"/>
            <a:ext cx="4924647" cy="4351338"/>
          </a:xfrm>
        </p:spPr>
        <p:txBody>
          <a:bodyPr/>
          <a:lstStyle/>
          <a:p>
            <a:r>
              <a:rPr lang="en-CA">
                <a:solidFill>
                  <a:schemeClr val="bg1"/>
                </a:solidFill>
              </a:rPr>
              <a:t>Emit low-intensity infrared light</a:t>
            </a:r>
          </a:p>
          <a:p>
            <a:r>
              <a:rPr lang="en-CA">
                <a:solidFill>
                  <a:schemeClr val="bg1"/>
                </a:solidFill>
              </a:rPr>
              <a:t>A photodetector will detect the light intensity in the blood</a:t>
            </a:r>
          </a:p>
          <a:p>
            <a:r>
              <a:rPr lang="en-CA">
                <a:solidFill>
                  <a:schemeClr val="bg1"/>
                </a:solidFill>
              </a:rPr>
              <a:t>The reflected light is proportional to the volume of blood</a:t>
            </a:r>
          </a:p>
          <a:p>
            <a:r>
              <a:rPr lang="en-CA">
                <a:solidFill>
                  <a:schemeClr val="bg1"/>
                </a:solidFill>
              </a:rPr>
              <a:t>Frequency demodulation will be used to calculate respiratory frequency</a:t>
            </a:r>
          </a:p>
        </p:txBody>
      </p:sp>
    </p:spTree>
    <p:extLst>
      <p:ext uri="{BB962C8B-B14F-4D97-AF65-F5344CB8AC3E}">
        <p14:creationId xmlns:p14="http://schemas.microsoft.com/office/powerpoint/2010/main" val="89343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759A-FAFB-4EC8-A176-C5BF6EF74F54}"/>
              </a:ext>
            </a:extLst>
          </p:cNvPr>
          <p:cNvSpPr>
            <a:spLocks noGrp="1"/>
          </p:cNvSpPr>
          <p:nvPr>
            <p:ph type="title"/>
          </p:nvPr>
        </p:nvSpPr>
        <p:spPr/>
        <p:txBody>
          <a:bodyPr/>
          <a:lstStyle/>
          <a:p>
            <a:r>
              <a:rPr lang="en-CA" u="sng">
                <a:solidFill>
                  <a:schemeClr val="bg1"/>
                </a:solidFill>
              </a:rPr>
              <a:t>Bill of Materials</a:t>
            </a:r>
          </a:p>
        </p:txBody>
      </p:sp>
      <p:graphicFrame>
        <p:nvGraphicFramePr>
          <p:cNvPr id="3" name="Table 4">
            <a:extLst>
              <a:ext uri="{FF2B5EF4-FFF2-40B4-BE49-F238E27FC236}">
                <a16:creationId xmlns:a16="http://schemas.microsoft.com/office/drawing/2014/main" id="{D2CFC5F3-BD80-42A6-8DC2-CDAF34D0975E}"/>
              </a:ext>
            </a:extLst>
          </p:cNvPr>
          <p:cNvGraphicFramePr>
            <a:graphicFrameLocks noGrp="1"/>
          </p:cNvGraphicFramePr>
          <p:nvPr>
            <p:extLst>
              <p:ext uri="{D42A27DB-BD31-4B8C-83A1-F6EECF244321}">
                <p14:modId xmlns:p14="http://schemas.microsoft.com/office/powerpoint/2010/main" val="2551820339"/>
              </p:ext>
            </p:extLst>
          </p:nvPr>
        </p:nvGraphicFramePr>
        <p:xfrm>
          <a:off x="2031999" y="1690688"/>
          <a:ext cx="8128002" cy="4663440"/>
        </p:xfrm>
        <a:graphic>
          <a:graphicData uri="http://schemas.openxmlformats.org/drawingml/2006/table">
            <a:tbl>
              <a:tblPr firstRow="1" bandRow="1">
                <a:tableStyleId>{073A0DAA-6AF3-43AB-8588-CEC1D06C72B9}</a:tableStyleId>
              </a:tblPr>
              <a:tblGrid>
                <a:gridCol w="1354667">
                  <a:extLst>
                    <a:ext uri="{9D8B030D-6E8A-4147-A177-3AD203B41FA5}">
                      <a16:colId xmlns:a16="http://schemas.microsoft.com/office/drawing/2014/main" val="908441980"/>
                    </a:ext>
                  </a:extLst>
                </a:gridCol>
                <a:gridCol w="1354667">
                  <a:extLst>
                    <a:ext uri="{9D8B030D-6E8A-4147-A177-3AD203B41FA5}">
                      <a16:colId xmlns:a16="http://schemas.microsoft.com/office/drawing/2014/main" val="3605598256"/>
                    </a:ext>
                  </a:extLst>
                </a:gridCol>
                <a:gridCol w="1354667">
                  <a:extLst>
                    <a:ext uri="{9D8B030D-6E8A-4147-A177-3AD203B41FA5}">
                      <a16:colId xmlns:a16="http://schemas.microsoft.com/office/drawing/2014/main" val="314677753"/>
                    </a:ext>
                  </a:extLst>
                </a:gridCol>
                <a:gridCol w="1354667">
                  <a:extLst>
                    <a:ext uri="{9D8B030D-6E8A-4147-A177-3AD203B41FA5}">
                      <a16:colId xmlns:a16="http://schemas.microsoft.com/office/drawing/2014/main" val="2903009320"/>
                    </a:ext>
                  </a:extLst>
                </a:gridCol>
                <a:gridCol w="1354667">
                  <a:extLst>
                    <a:ext uri="{9D8B030D-6E8A-4147-A177-3AD203B41FA5}">
                      <a16:colId xmlns:a16="http://schemas.microsoft.com/office/drawing/2014/main" val="1347895244"/>
                    </a:ext>
                  </a:extLst>
                </a:gridCol>
                <a:gridCol w="1354667">
                  <a:extLst>
                    <a:ext uri="{9D8B030D-6E8A-4147-A177-3AD203B41FA5}">
                      <a16:colId xmlns:a16="http://schemas.microsoft.com/office/drawing/2014/main" val="2389661068"/>
                    </a:ext>
                  </a:extLst>
                </a:gridCol>
              </a:tblGrid>
              <a:tr h="0">
                <a:tc>
                  <a:txBody>
                    <a:bodyPr/>
                    <a:lstStyle/>
                    <a:p>
                      <a:r>
                        <a:rPr lang="en-CA"/>
                        <a:t>Item #</a:t>
                      </a:r>
                    </a:p>
                  </a:txBody>
                  <a:tcPr/>
                </a:tc>
                <a:tc>
                  <a:txBody>
                    <a:bodyPr/>
                    <a:lstStyle/>
                    <a:p>
                      <a:r>
                        <a:rPr lang="en-CA"/>
                        <a:t>Name</a:t>
                      </a:r>
                    </a:p>
                  </a:txBody>
                  <a:tcPr/>
                </a:tc>
                <a:tc>
                  <a:txBody>
                    <a:bodyPr/>
                    <a:lstStyle/>
                    <a:p>
                      <a:r>
                        <a:rPr lang="en-CA"/>
                        <a:t>Product</a:t>
                      </a:r>
                    </a:p>
                  </a:txBody>
                  <a:tcPr/>
                </a:tc>
                <a:tc>
                  <a:txBody>
                    <a:bodyPr/>
                    <a:lstStyle/>
                    <a:p>
                      <a:r>
                        <a:rPr lang="en-CA"/>
                        <a:t>Quantity</a:t>
                      </a:r>
                    </a:p>
                  </a:txBody>
                  <a:tcPr/>
                </a:tc>
                <a:tc>
                  <a:txBody>
                    <a:bodyPr/>
                    <a:lstStyle/>
                    <a:p>
                      <a:r>
                        <a:rPr lang="en-CA"/>
                        <a:t>Cost</a:t>
                      </a:r>
                    </a:p>
                  </a:txBody>
                  <a:tcPr/>
                </a:tc>
                <a:tc>
                  <a:txBody>
                    <a:bodyPr/>
                    <a:lstStyle/>
                    <a:p>
                      <a:r>
                        <a:rPr lang="en-CA"/>
                        <a:t>Company</a:t>
                      </a:r>
                    </a:p>
                  </a:txBody>
                  <a:tcPr/>
                </a:tc>
                <a:extLst>
                  <a:ext uri="{0D108BD9-81ED-4DB2-BD59-A6C34878D82A}">
                    <a16:rowId xmlns:a16="http://schemas.microsoft.com/office/drawing/2014/main" val="3602217379"/>
                  </a:ext>
                </a:extLst>
              </a:tr>
              <a:tr h="370840">
                <a:tc>
                  <a:txBody>
                    <a:bodyPr/>
                    <a:lstStyle/>
                    <a:p>
                      <a:r>
                        <a:rPr lang="en-CA"/>
                        <a:t>1</a:t>
                      </a:r>
                    </a:p>
                  </a:txBody>
                  <a:tcPr/>
                </a:tc>
                <a:tc>
                  <a:txBody>
                    <a:bodyPr/>
                    <a:lstStyle/>
                    <a:p>
                      <a:r>
                        <a:rPr lang="en-CA"/>
                        <a:t>OEM waterproof speaker</a:t>
                      </a:r>
                    </a:p>
                  </a:txBody>
                  <a:tcPr/>
                </a:tc>
                <a:tc>
                  <a:txBody>
                    <a:bodyPr/>
                    <a:lstStyle/>
                    <a:p>
                      <a:r>
                        <a:rPr lang="en-CA"/>
                        <a:t>Speaker</a:t>
                      </a:r>
                    </a:p>
                  </a:txBody>
                  <a:tcPr/>
                </a:tc>
                <a:tc>
                  <a:txBody>
                    <a:bodyPr/>
                    <a:lstStyle/>
                    <a:p>
                      <a:r>
                        <a:rPr lang="en-CA"/>
                        <a:t>1</a:t>
                      </a:r>
                    </a:p>
                  </a:txBody>
                  <a:tcPr/>
                </a:tc>
                <a:tc>
                  <a:txBody>
                    <a:bodyPr/>
                    <a:lstStyle/>
                    <a:p>
                      <a:r>
                        <a:rPr lang="en-CA"/>
                        <a:t>$0.54</a:t>
                      </a:r>
                    </a:p>
                  </a:txBody>
                  <a:tcPr/>
                </a:tc>
                <a:tc>
                  <a:txBody>
                    <a:bodyPr/>
                    <a:lstStyle/>
                    <a:p>
                      <a:r>
                        <a:rPr lang="en-CA"/>
                        <a:t>Alibaba</a:t>
                      </a:r>
                    </a:p>
                  </a:txBody>
                  <a:tcPr/>
                </a:tc>
                <a:extLst>
                  <a:ext uri="{0D108BD9-81ED-4DB2-BD59-A6C34878D82A}">
                    <a16:rowId xmlns:a16="http://schemas.microsoft.com/office/drawing/2014/main" val="4213784826"/>
                  </a:ext>
                </a:extLst>
              </a:tr>
              <a:tr h="370840">
                <a:tc>
                  <a:txBody>
                    <a:bodyPr/>
                    <a:lstStyle/>
                    <a:p>
                      <a:r>
                        <a:rPr lang="en-CA"/>
                        <a:t>2</a:t>
                      </a:r>
                    </a:p>
                  </a:txBody>
                  <a:tcPr/>
                </a:tc>
                <a:tc>
                  <a:txBody>
                    <a:bodyPr/>
                    <a:lstStyle/>
                    <a:p>
                      <a:r>
                        <a:rPr lang="en-CA"/>
                        <a:t>CMA-6542 PF</a:t>
                      </a:r>
                    </a:p>
                  </a:txBody>
                  <a:tcPr/>
                </a:tc>
                <a:tc>
                  <a:txBody>
                    <a:bodyPr/>
                    <a:lstStyle/>
                    <a:p>
                      <a:r>
                        <a:rPr lang="en-CA"/>
                        <a:t>MIC</a:t>
                      </a:r>
                    </a:p>
                  </a:txBody>
                  <a:tcPr/>
                </a:tc>
                <a:tc>
                  <a:txBody>
                    <a:bodyPr/>
                    <a:lstStyle/>
                    <a:p>
                      <a:r>
                        <a:rPr lang="en-CA"/>
                        <a:t>1</a:t>
                      </a:r>
                    </a:p>
                  </a:txBody>
                  <a:tcPr/>
                </a:tc>
                <a:tc>
                  <a:txBody>
                    <a:bodyPr/>
                    <a:lstStyle/>
                    <a:p>
                      <a:r>
                        <a:rPr lang="en-CA"/>
                        <a:t>$0.62</a:t>
                      </a:r>
                    </a:p>
                  </a:txBody>
                  <a:tcPr/>
                </a:tc>
                <a:tc>
                  <a:txBody>
                    <a:bodyPr/>
                    <a:lstStyle/>
                    <a:p>
                      <a:r>
                        <a:rPr lang="en-CA"/>
                        <a:t>Digikey</a:t>
                      </a:r>
                    </a:p>
                  </a:txBody>
                  <a:tcPr/>
                </a:tc>
                <a:extLst>
                  <a:ext uri="{0D108BD9-81ED-4DB2-BD59-A6C34878D82A}">
                    <a16:rowId xmlns:a16="http://schemas.microsoft.com/office/drawing/2014/main" val="2906441850"/>
                  </a:ext>
                </a:extLst>
              </a:tr>
              <a:tr h="370840">
                <a:tc>
                  <a:txBody>
                    <a:bodyPr/>
                    <a:lstStyle/>
                    <a:p>
                      <a:r>
                        <a:rPr lang="en-CA"/>
                        <a:t>3</a:t>
                      </a:r>
                    </a:p>
                  </a:txBody>
                  <a:tcPr/>
                </a:tc>
                <a:tc>
                  <a:txBody>
                    <a:bodyPr/>
                    <a:lstStyle/>
                    <a:p>
                      <a:r>
                        <a:rPr lang="en-CA"/>
                        <a:t>XD-58C pulse sensor</a:t>
                      </a:r>
                    </a:p>
                  </a:txBody>
                  <a:tcPr/>
                </a:tc>
                <a:tc>
                  <a:txBody>
                    <a:bodyPr/>
                    <a:lstStyle/>
                    <a:p>
                      <a:r>
                        <a:rPr lang="en-CA"/>
                        <a:t>Heart Rate Sensor</a:t>
                      </a:r>
                    </a:p>
                  </a:txBody>
                  <a:tcPr/>
                </a:tc>
                <a:tc>
                  <a:txBody>
                    <a:bodyPr/>
                    <a:lstStyle/>
                    <a:p>
                      <a:r>
                        <a:rPr lang="en-CA"/>
                        <a:t>1</a:t>
                      </a:r>
                    </a:p>
                  </a:txBody>
                  <a:tcPr/>
                </a:tc>
                <a:tc>
                  <a:txBody>
                    <a:bodyPr/>
                    <a:lstStyle/>
                    <a:p>
                      <a:r>
                        <a:rPr lang="en-CA"/>
                        <a:t>$0.94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Alibaba</a:t>
                      </a:r>
                    </a:p>
                    <a:p>
                      <a:endParaRPr lang="en-CA"/>
                    </a:p>
                  </a:txBody>
                  <a:tcPr/>
                </a:tc>
                <a:extLst>
                  <a:ext uri="{0D108BD9-81ED-4DB2-BD59-A6C34878D82A}">
                    <a16:rowId xmlns:a16="http://schemas.microsoft.com/office/drawing/2014/main" val="2548960806"/>
                  </a:ext>
                </a:extLst>
              </a:tr>
              <a:tr h="370840">
                <a:tc>
                  <a:txBody>
                    <a:bodyPr/>
                    <a:lstStyle/>
                    <a:p>
                      <a:r>
                        <a:rPr lang="en-CA"/>
                        <a:t>4</a:t>
                      </a:r>
                    </a:p>
                  </a:txBody>
                  <a:tcPr/>
                </a:tc>
                <a:tc>
                  <a:txBody>
                    <a:bodyPr/>
                    <a:lstStyle/>
                    <a:p>
                      <a:r>
                        <a:rPr lang="en-CA"/>
                        <a:t>12 mm short touch metal push button</a:t>
                      </a:r>
                    </a:p>
                  </a:txBody>
                  <a:tcPr/>
                </a:tc>
                <a:tc>
                  <a:txBody>
                    <a:bodyPr/>
                    <a:lstStyle/>
                    <a:p>
                      <a:r>
                        <a:rPr lang="en-CA"/>
                        <a:t>Push Switch</a:t>
                      </a:r>
                    </a:p>
                  </a:txBody>
                  <a:tcPr/>
                </a:tc>
                <a:tc>
                  <a:txBody>
                    <a:bodyPr/>
                    <a:lstStyle/>
                    <a:p>
                      <a:r>
                        <a:rPr lang="en-CA"/>
                        <a:t>2</a:t>
                      </a:r>
                    </a:p>
                  </a:txBody>
                  <a:tcPr/>
                </a:tc>
                <a:tc>
                  <a:txBody>
                    <a:bodyPr/>
                    <a:lstStyle/>
                    <a:p>
                      <a:r>
                        <a:rPr lang="en-CA"/>
                        <a:t>$0.60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Alibaba</a:t>
                      </a:r>
                    </a:p>
                    <a:p>
                      <a:endParaRPr lang="en-CA"/>
                    </a:p>
                  </a:txBody>
                  <a:tcPr/>
                </a:tc>
                <a:extLst>
                  <a:ext uri="{0D108BD9-81ED-4DB2-BD59-A6C34878D82A}">
                    <a16:rowId xmlns:a16="http://schemas.microsoft.com/office/drawing/2014/main" val="1640186420"/>
                  </a:ext>
                </a:extLst>
              </a:tr>
              <a:tr h="370840">
                <a:tc>
                  <a:txBody>
                    <a:bodyPr/>
                    <a:lstStyle/>
                    <a:p>
                      <a:r>
                        <a:rPr lang="en-CA"/>
                        <a:t>5</a:t>
                      </a:r>
                    </a:p>
                  </a:txBody>
                  <a:tcPr/>
                </a:tc>
                <a:tc>
                  <a:txBody>
                    <a:bodyPr/>
                    <a:lstStyle/>
                    <a:p>
                      <a:r>
                        <a:rPr lang="en-CA"/>
                        <a:t>Micro Size Bluetooth 4.0</a:t>
                      </a:r>
                    </a:p>
                  </a:txBody>
                  <a:tcPr/>
                </a:tc>
                <a:tc>
                  <a:txBody>
                    <a:bodyPr/>
                    <a:lstStyle/>
                    <a:p>
                      <a:r>
                        <a:rPr lang="en-CA"/>
                        <a:t>Bluetooth</a:t>
                      </a:r>
                    </a:p>
                  </a:txBody>
                  <a:tcPr/>
                </a:tc>
                <a:tc>
                  <a:txBody>
                    <a:bodyPr/>
                    <a:lstStyle/>
                    <a:p>
                      <a:r>
                        <a:rPr lang="en-CA"/>
                        <a:t>1</a:t>
                      </a:r>
                    </a:p>
                  </a:txBody>
                  <a:tcPr/>
                </a:tc>
                <a:tc>
                  <a:txBody>
                    <a:bodyPr/>
                    <a:lstStyle/>
                    <a:p>
                      <a:r>
                        <a:rPr lang="en-CA"/>
                        <a:t>$3.90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Alibaba</a:t>
                      </a:r>
                    </a:p>
                    <a:p>
                      <a:endParaRPr lang="en-CA"/>
                    </a:p>
                  </a:txBody>
                  <a:tcPr/>
                </a:tc>
                <a:extLst>
                  <a:ext uri="{0D108BD9-81ED-4DB2-BD59-A6C34878D82A}">
                    <a16:rowId xmlns:a16="http://schemas.microsoft.com/office/drawing/2014/main" val="1207553777"/>
                  </a:ext>
                </a:extLst>
              </a:tr>
            </a:tbl>
          </a:graphicData>
        </a:graphic>
      </p:graphicFrame>
    </p:spTree>
    <p:extLst>
      <p:ext uri="{BB962C8B-B14F-4D97-AF65-F5344CB8AC3E}">
        <p14:creationId xmlns:p14="http://schemas.microsoft.com/office/powerpoint/2010/main" val="407293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3CC76-07C5-47AA-AE4C-20CE4F9B1F36}"/>
              </a:ext>
            </a:extLst>
          </p:cNvPr>
          <p:cNvSpPr/>
          <p:nvPr/>
        </p:nvSpPr>
        <p:spPr>
          <a:xfrm>
            <a:off x="352540" y="506776"/>
            <a:ext cx="11490593" cy="5838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Diagram&#10;&#10;Description automatically generated">
            <a:extLst>
              <a:ext uri="{FF2B5EF4-FFF2-40B4-BE49-F238E27FC236}">
                <a16:creationId xmlns:a16="http://schemas.microsoft.com/office/drawing/2014/main" id="{831257A8-0555-4F10-9579-AB087A310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21"/>
            <a:ext cx="12192000" cy="6525158"/>
          </a:xfrm>
          <a:prstGeom prst="rect">
            <a:avLst/>
          </a:prstGeom>
        </p:spPr>
      </p:pic>
      <p:sp>
        <p:nvSpPr>
          <p:cNvPr id="9" name="Title 1">
            <a:extLst>
              <a:ext uri="{FF2B5EF4-FFF2-40B4-BE49-F238E27FC236}">
                <a16:creationId xmlns:a16="http://schemas.microsoft.com/office/drawing/2014/main" id="{31B1F5ED-E1A8-4FCF-AEF6-DA658076AAF1}"/>
              </a:ext>
            </a:extLst>
          </p:cNvPr>
          <p:cNvSpPr>
            <a:spLocks noGrp="1"/>
          </p:cNvSpPr>
          <p:nvPr>
            <p:ph type="title"/>
          </p:nvPr>
        </p:nvSpPr>
        <p:spPr>
          <a:xfrm>
            <a:off x="8771869" y="5364480"/>
            <a:ext cx="3245697" cy="871008"/>
          </a:xfrm>
        </p:spPr>
        <p:txBody>
          <a:bodyPr>
            <a:normAutofit fontScale="90000"/>
          </a:bodyPr>
          <a:lstStyle/>
          <a:p>
            <a:r>
              <a:rPr lang="en-CA" u="sng"/>
              <a:t>Algorithm</a:t>
            </a:r>
          </a:p>
        </p:txBody>
      </p:sp>
    </p:spTree>
    <p:extLst>
      <p:ext uri="{BB962C8B-B14F-4D97-AF65-F5344CB8AC3E}">
        <p14:creationId xmlns:p14="http://schemas.microsoft.com/office/powerpoint/2010/main" val="2789534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3CC76-07C5-47AA-AE4C-20CE4F9B1F36}"/>
              </a:ext>
            </a:extLst>
          </p:cNvPr>
          <p:cNvSpPr/>
          <p:nvPr/>
        </p:nvSpPr>
        <p:spPr>
          <a:xfrm>
            <a:off x="3103927" y="216040"/>
            <a:ext cx="5838738" cy="6649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Diagram&#10;&#10;Description automatically generated">
            <a:extLst>
              <a:ext uri="{FF2B5EF4-FFF2-40B4-BE49-F238E27FC236}">
                <a16:creationId xmlns:a16="http://schemas.microsoft.com/office/drawing/2014/main" id="{831257A8-0555-4F10-9579-AB087A310EF2}"/>
              </a:ext>
            </a:extLst>
          </p:cNvPr>
          <p:cNvPicPr>
            <a:picLocks noChangeAspect="1"/>
          </p:cNvPicPr>
          <p:nvPr/>
        </p:nvPicPr>
        <p:blipFill rotWithShape="1">
          <a:blip r:embed="rId2">
            <a:extLst>
              <a:ext uri="{28A0092B-C50C-407E-A947-70E740481C1C}">
                <a14:useLocalDpi xmlns:a14="http://schemas.microsoft.com/office/drawing/2010/main" val="0"/>
              </a:ext>
            </a:extLst>
          </a:blip>
          <a:srcRect t="19305" r="64885"/>
          <a:stretch/>
        </p:blipFill>
        <p:spPr>
          <a:xfrm>
            <a:off x="2718033" y="216040"/>
            <a:ext cx="6330892" cy="7873897"/>
          </a:xfrm>
          <a:prstGeom prst="rect">
            <a:avLst/>
          </a:prstGeom>
        </p:spPr>
      </p:pic>
    </p:spTree>
    <p:extLst>
      <p:ext uri="{BB962C8B-B14F-4D97-AF65-F5344CB8AC3E}">
        <p14:creationId xmlns:p14="http://schemas.microsoft.com/office/powerpoint/2010/main" val="1444831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352</Words>
  <Application>Microsoft Office PowerPoint</Application>
  <PresentationFormat>Widescreen</PresentationFormat>
  <Paragraphs>66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Rescue Band</vt:lpstr>
      <vt:lpstr>Panic Disorder</vt:lpstr>
      <vt:lpstr>Iteration Process</vt:lpstr>
      <vt:lpstr>Rescue Band</vt:lpstr>
      <vt:lpstr>Induction Charging</vt:lpstr>
      <vt:lpstr>Photoplethysmography</vt:lpstr>
      <vt:lpstr>Bill of Materials</vt:lpstr>
      <vt:lpstr>Algorithm</vt:lpstr>
      <vt:lpstr>PowerPoint Presentation</vt:lpstr>
      <vt:lpstr>PowerPoint Presentation</vt:lpstr>
      <vt:lpstr>PowerPoint Presentation</vt:lpstr>
      <vt:lpstr>Rescue Band NFC technology</vt:lpstr>
      <vt:lpstr>                           User interface</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Band</dc:title>
  <dc:creator>Yosihan Yogeswaran</dc:creator>
  <cp:lastModifiedBy>Kavya Sundaresan</cp:lastModifiedBy>
  <cp:revision>2</cp:revision>
  <dcterms:created xsi:type="dcterms:W3CDTF">2021-01-24T16:40:00Z</dcterms:created>
  <dcterms:modified xsi:type="dcterms:W3CDTF">2021-07-08T15:47:29Z</dcterms:modified>
</cp:coreProperties>
</file>